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397" r:id="rId2"/>
    <p:sldId id="398" r:id="rId3"/>
    <p:sldId id="399" r:id="rId4"/>
    <p:sldId id="256" r:id="rId5"/>
    <p:sldId id="354" r:id="rId6"/>
    <p:sldId id="353" r:id="rId7"/>
    <p:sldId id="359" r:id="rId8"/>
    <p:sldId id="286" r:id="rId9"/>
    <p:sldId id="360" r:id="rId10"/>
    <p:sldId id="361" r:id="rId11"/>
    <p:sldId id="363" r:id="rId12"/>
    <p:sldId id="362" r:id="rId13"/>
    <p:sldId id="364" r:id="rId14"/>
    <p:sldId id="365" r:id="rId15"/>
    <p:sldId id="400" r:id="rId16"/>
    <p:sldId id="366" r:id="rId17"/>
    <p:sldId id="367" r:id="rId18"/>
    <p:sldId id="368" r:id="rId19"/>
    <p:sldId id="369" r:id="rId20"/>
    <p:sldId id="284" r:id="rId21"/>
    <p:sldId id="347" r:id="rId22"/>
    <p:sldId id="372" r:id="rId23"/>
    <p:sldId id="395" r:id="rId24"/>
    <p:sldId id="396" r:id="rId25"/>
    <p:sldId id="371" r:id="rId26"/>
    <p:sldId id="390" r:id="rId27"/>
    <p:sldId id="374" r:id="rId28"/>
    <p:sldId id="293" r:id="rId29"/>
    <p:sldId id="294" r:id="rId30"/>
    <p:sldId id="296" r:id="rId31"/>
    <p:sldId id="297" r:id="rId32"/>
    <p:sldId id="378" r:id="rId33"/>
    <p:sldId id="295" r:id="rId34"/>
    <p:sldId id="376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5" r:id="rId48"/>
    <p:sldId id="316" r:id="rId49"/>
    <p:sldId id="317" r:id="rId50"/>
    <p:sldId id="318" r:id="rId51"/>
    <p:sldId id="341" r:id="rId52"/>
    <p:sldId id="319" r:id="rId53"/>
    <p:sldId id="321" r:id="rId54"/>
    <p:sldId id="322" r:id="rId55"/>
    <p:sldId id="380" r:id="rId56"/>
    <p:sldId id="381" r:id="rId57"/>
    <p:sldId id="382" r:id="rId58"/>
    <p:sldId id="392" r:id="rId59"/>
    <p:sldId id="393" r:id="rId60"/>
    <p:sldId id="383" r:id="rId61"/>
    <p:sldId id="330" r:id="rId62"/>
    <p:sldId id="394" r:id="rId63"/>
    <p:sldId id="340" r:id="rId64"/>
    <p:sldId id="342" r:id="rId65"/>
    <p:sldId id="384" r:id="rId66"/>
    <p:sldId id="343" r:id="rId67"/>
    <p:sldId id="386" r:id="rId68"/>
    <p:sldId id="385" r:id="rId69"/>
    <p:sldId id="387" r:id="rId70"/>
    <p:sldId id="389" r:id="rId71"/>
    <p:sldId id="388" r:id="rId72"/>
    <p:sldId id="344" r:id="rId73"/>
    <p:sldId id="379" r:id="rId74"/>
    <p:sldId id="403" r:id="rId75"/>
    <p:sldId id="404" r:id="rId76"/>
    <p:sldId id="405" r:id="rId77"/>
    <p:sldId id="406" r:id="rId78"/>
    <p:sldId id="407" r:id="rId79"/>
    <p:sldId id="408" r:id="rId80"/>
    <p:sldId id="409" r:id="rId81"/>
    <p:sldId id="410" r:id="rId82"/>
    <p:sldId id="411" r:id="rId83"/>
    <p:sldId id="412" r:id="rId84"/>
    <p:sldId id="413" r:id="rId85"/>
    <p:sldId id="414" r:id="rId86"/>
    <p:sldId id="415" r:id="rId87"/>
    <p:sldId id="416" r:id="rId88"/>
    <p:sldId id="401" r:id="rId89"/>
    <p:sldId id="257" r:id="rId90"/>
    <p:sldId id="258" r:id="rId91"/>
    <p:sldId id="274" r:id="rId92"/>
    <p:sldId id="281" r:id="rId93"/>
    <p:sldId id="282" r:id="rId94"/>
    <p:sldId id="259" r:id="rId95"/>
    <p:sldId id="266" r:id="rId96"/>
    <p:sldId id="275" r:id="rId97"/>
    <p:sldId id="267" r:id="rId98"/>
    <p:sldId id="264" r:id="rId99"/>
    <p:sldId id="262" r:id="rId100"/>
    <p:sldId id="280" r:id="rId101"/>
    <p:sldId id="279" r:id="rId102"/>
    <p:sldId id="268" r:id="rId103"/>
    <p:sldId id="261" r:id="rId104"/>
    <p:sldId id="270" r:id="rId105"/>
    <p:sldId id="276" r:id="rId106"/>
    <p:sldId id="269" r:id="rId107"/>
    <p:sldId id="271" r:id="rId108"/>
    <p:sldId id="273" r:id="rId109"/>
    <p:sldId id="391" r:id="rId110"/>
    <p:sldId id="345" r:id="rId11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479B"/>
    <a:srgbClr val="4F81B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204" autoAdjust="0"/>
  </p:normalViewPr>
  <p:slideViewPr>
    <p:cSldViewPr snapToGrid="0">
      <p:cViewPr>
        <p:scale>
          <a:sx n="100" d="100"/>
          <a:sy n="100" d="100"/>
        </p:scale>
        <p:origin x="1014" y="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43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504337-10C3-4D25-8A03-CF5916DDE350}" type="datetimeFigureOut">
              <a:rPr lang="en-US" smtClean="0"/>
              <a:t>2016-01-12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FF3172-D6E9-4E4D-922B-549328BC8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28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Typical outdoor GPS 5 samples/sec, smartphones 1 sample/sec, gulls with solar cell 1 sample/minutes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3172-D6E9-4E4D-922B-549328BC89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0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3172-D6E9-4E4D-922B-549328BC898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3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3172-D6E9-4E4D-922B-549328BC898D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844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FF3172-D6E9-4E4D-922B-549328BC898D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300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B19F0C-B815-4726-B1B1-808B9460946F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71EE5D-6AF6-48D9-A208-26C5BA2F5C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35FB7-880D-4738-ABC3-3A259C2899D7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307FC-D0E7-420F-9D3B-264BC44D9C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11413-564C-4D73-97F1-4F825A391CBB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FC3B8-A188-435B-98A4-5BC933EAF9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48431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38600" cy="45259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F894D8-3DF2-4C48-A96F-C9D1370187E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1179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D43022-0624-4641-8543-0D971F3416F9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D4883-3928-4E93-ABD4-7E20B5FC5D5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92DDC-D2ED-4504-960F-97E67967BD4D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FC8D8-8801-49FD-8C19-580FBD6DC3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98F47-BF7A-49F0-A408-E56C78E18355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22804-A9F0-43D4-9327-951CBC29A3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D76D1-75B8-4913-B1C2-CA1AC4BDF10F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BCB9C7-090A-45D2-954D-461F5E5383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46D7DF-5C7C-4695-ABDC-92CC4B2DA10F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46A6F1-E7C1-4CD4-80FA-071E54EB4D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07CFA-3A96-470A-BF1F-C85BD756B38D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8AF8F-8B34-4EBB-81D1-96FB857587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76528B-F1C4-4479-8AEA-180D1E0B11C1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46331D-F446-453C-ACBF-18BCC6D75B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CC8990-63BB-4B93-BB34-9831CF4473BE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0F02CC-2D0D-4E48-8F01-3C528F5A7F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33400" y="1524000"/>
            <a:ext cx="80772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B222918-E39B-4398-8445-E661E101AD0C}" type="datetimeFigureOut">
              <a:rPr lang="en-US"/>
              <a:pPr>
                <a:defRPr/>
              </a:pPr>
              <a:t>2016-01-12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EE73B0C-CED1-4F23-B136-DFA3609E4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9.w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0.w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dagstuhl.de/fileadmin/assets/images/lzi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600" y="328612"/>
            <a:ext cx="5742126" cy="128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douglas.stebila.ca/files/pictures/2012/europe/photos/20120921-082909-Courtyard-of-Schloss-Dagstuh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875" y="1972203"/>
            <a:ext cx="7064375" cy="470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9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Animals</a:t>
            </a:r>
            <a:endParaRPr lang="en-US" dirty="0"/>
          </a:p>
        </p:txBody>
      </p:sp>
      <p:pic>
        <p:nvPicPr>
          <p:cNvPr id="7174" name="Picture 6" descr="http://www.wildlifeextra.com/resources/listimg/birds/birds_2011_june/eleonora_transmitter@bod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778" y="1824037"/>
            <a:ext cx="2305122" cy="315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saveourleatherbacks.org/i/leatherback_trackin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2760662"/>
            <a:ext cx="5559807" cy="3582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316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Structure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077200" cy="2438400"/>
          </a:xfrm>
        </p:spPr>
        <p:txBody>
          <a:bodyPr/>
          <a:lstStyle/>
          <a:p>
            <a:r>
              <a:rPr lang="en-US" sz="2400" b="1" dirty="0" err="1" smtClean="0"/>
              <a:t>Reeb</a:t>
            </a:r>
            <a:r>
              <a:rPr lang="en-US" sz="2400" b="1" dirty="0" smtClean="0"/>
              <a:t> graph </a:t>
            </a:r>
            <a:r>
              <a:rPr lang="en-US" sz="2400" dirty="0" smtClean="0"/>
              <a:t>(from computational topology): </a:t>
            </a:r>
            <a:br>
              <a:rPr lang="en-US" sz="2400" dirty="0" smtClean="0"/>
            </a:br>
            <a:r>
              <a:rPr lang="en-US" sz="2400" dirty="0" smtClean="0"/>
              <a:t>structure that captures the changes in connectivity of a process, using a graph</a:t>
            </a:r>
          </a:p>
          <a:p>
            <a:pPr lvl="1"/>
            <a:r>
              <a:rPr lang="en-US" sz="2000" dirty="0" smtClean="0"/>
              <a:t>Edges are connected components</a:t>
            </a:r>
          </a:p>
          <a:p>
            <a:pPr lvl="1"/>
            <a:r>
              <a:rPr lang="en-US" sz="2000" dirty="0" smtClean="0"/>
              <a:t>Vertices </a:t>
            </a:r>
            <a:r>
              <a:rPr lang="en-US" sz="2000" dirty="0" smtClean="0"/>
              <a:t>are changes </a:t>
            </a:r>
            <a:r>
              <a:rPr lang="en-US" sz="2000" dirty="0" smtClean="0"/>
              <a:t>in connected components (events)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5638800" y="4648200"/>
            <a:ext cx="1219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905000" y="46482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86000" y="426720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24000" y="4267200"/>
            <a:ext cx="9144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62200" y="5105400"/>
            <a:ext cx="914400" cy="914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743200" y="4495800"/>
            <a:ext cx="914400" cy="914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6858000" y="4343400"/>
            <a:ext cx="121920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858000" y="4648200"/>
            <a:ext cx="12192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781800" y="45720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684" name="TextBox 33"/>
          <p:cNvSpPr txBox="1">
            <a:spLocks noChangeArrowheads="1"/>
          </p:cNvSpPr>
          <p:nvPr/>
        </p:nvSpPr>
        <p:spPr bwMode="auto">
          <a:xfrm>
            <a:off x="5638800" y="5257800"/>
            <a:ext cx="2590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Calibri" pitchFamily="34" charset="0"/>
              </a:rPr>
              <a:t>From </a:t>
            </a:r>
            <a:r>
              <a:rPr lang="en-US" sz="2000" b="1">
                <a:latin typeface="Calibri" pitchFamily="34" charset="0"/>
              </a:rPr>
              <a:t>1</a:t>
            </a:r>
            <a:r>
              <a:rPr lang="en-US" sz="2000">
                <a:latin typeface="Calibri" pitchFamily="34" charset="0"/>
              </a:rPr>
              <a:t> to </a:t>
            </a:r>
            <a:r>
              <a:rPr lang="en-US" sz="2000" b="1">
                <a:latin typeface="Calibri" pitchFamily="34" charset="0"/>
              </a:rPr>
              <a:t>2</a:t>
            </a:r>
            <a:r>
              <a:rPr lang="en-US" sz="2000">
                <a:latin typeface="Calibri" pitchFamily="34" charset="0"/>
              </a:rPr>
              <a:t> connected components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629400" y="5029200"/>
            <a:ext cx="457200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0.15 0.01111 " pathEditMode="relative" ptsTypes="AA">
                                      <p:cBhvr>
                                        <p:cTn id="6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44444E-6 L 0.11666 0.08888 " pathEditMode="relative" ptsTypes="AA">
                                      <p:cBhvr>
                                        <p:cTn id="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0.13334 0.11111 " pathEditMode="relative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0.025 0.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0" y="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166 0.02222 " pathEditMode="relative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Structure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1371600"/>
          </a:xfrm>
        </p:spPr>
        <p:txBody>
          <a:bodyPr/>
          <a:lstStyle/>
          <a:p>
            <a:r>
              <a:rPr lang="en-US" sz="2400" b="1" smtClean="0"/>
              <a:t>Reeb graph; </a:t>
            </a:r>
            <a:r>
              <a:rPr lang="en-US" sz="2400" smtClean="0"/>
              <a:t>disregard group size (</a:t>
            </a:r>
            <a:r>
              <a:rPr lang="en-US" sz="2400" b="1" i="1" smtClean="0"/>
              <a:t>m </a:t>
            </a:r>
            <a:r>
              <a:rPr lang="en-US" sz="2400" smtClean="0"/>
              <a:t>= 1) and duration (</a:t>
            </a:r>
            <a:r>
              <a:rPr lang="el-GR" sz="2400" b="1" i="1" smtClean="0"/>
              <a:t>δ </a:t>
            </a:r>
            <a:r>
              <a:rPr lang="en-US" sz="2400" smtClean="0"/>
              <a:t>= 0)</a:t>
            </a:r>
          </a:p>
        </p:txBody>
      </p:sp>
      <p:sp>
        <p:nvSpPr>
          <p:cNvPr id="8" name="Oval 7"/>
          <p:cNvSpPr/>
          <p:nvPr/>
        </p:nvSpPr>
        <p:spPr>
          <a:xfrm>
            <a:off x="1676400" y="3733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71600" y="3200400"/>
            <a:ext cx="9144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667000" y="449580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400800" y="5181600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C 0.01059 -0.00833 0.04653 -0.03009 0.0632 -0.04977 C 0.07986 -0.06944 0.08316 -0.10278 0.10035 -0.11805 C 0.11754 -0.13333 0.14497 -0.14676 0.16667 -0.14167 C 0.18837 -0.13657 0.20938 -0.10116 0.23021 -0.0875 C 0.25105 -0.07384 0.26684 -0.06042 0.29167 -0.05972 C 0.3165 -0.05903 0.3448 -0.06643 0.37917 -0.08333 C 0.41355 -0.10023 0.45851 -0.15856 0.49792 -0.16111 C 0.53733 -0.16366 0.59202 -0.13449 0.61563 -0.09861 C 0.63924 -0.06273 0.65486 0.01273 0.63959 0.05417 C 0.62431 0.0956 0.55625 0.12153 0.52396 0.15 C 0.49167 0.17847 0.46424 0.19259 0.44584 0.225 C 0.42743 0.25741 0.42118 0.31736 0.41355 0.34445 C 0.40591 0.37153 0.40295 0.3794 0.4 0.38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0" y="11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1823 -0.00532 0.03646 -0.01041 0.05313 -0.02639 C 0.06979 -0.04236 0.07292 -0.08402 0.1 -0.09583 C 0.12708 -0.10764 0.18542 -0.10602 0.21563 -0.09722 C 0.24583 -0.08842 0.25938 -0.05694 0.28125 -0.04305 C 0.30313 -0.02916 0.32743 -0.03055 0.34653 -0.01389 C 0.36563 0.00278 0.38681 0.03287 0.39531 0.05741 C 0.40382 0.08195 0.40556 0.11042 0.39774 0.13334 C 0.38993 0.15625 0.36944 0.17986 0.34792 0.19445 C 0.32639 0.20903 0.28924 0.20463 0.26875 0.22084 C 0.24826 0.23704 0.23872 0.26644 0.22448 0.29144 C 0.21024 0.31644 0.20833 0.35695 0.18368 0.37061 C 0.15903 0.38426 0.11406 0.38172 0.07674 0.37361 C 0.03941 0.36551 -0.01615 0.33311 -0.04062 0.32246 " pathEditMode="relative" rAng="0" ptsTypes="aaaaaaaaaaaaaa">
                                      <p:cBhvr>
                                        <p:cTn id="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0" y="138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0052 -0.01296 -0.00469 -0.05324 -0.00347 -0.07731 C -0.00226 -0.10139 0.00035 -0.12523 0.00694 -0.14398 C 0.01354 -0.16273 0.01927 -0.17801 0.03646 -0.19028 C 0.05365 -0.20254 0.08837 -0.20879 0.11042 -0.21828 C 0.13247 -0.22778 0.14722 -0.24514 0.16875 -0.24722 C 0.19028 -0.2493 0.21406 -0.2375 0.23958 -0.23055 C 0.2651 -0.22361 0.29896 -0.20532 0.32188 -0.20555 C 0.34479 -0.20578 0.35781 -0.21759 0.37708 -0.23194 C 0.39635 -0.24629 0.41372 -0.2794 0.4375 -0.29166 C 0.46128 -0.30393 0.49566 -0.3044 0.51979 -0.30555 C 0.54392 -0.30671 0.56736 -0.31412 0.58229 -0.29861 C 0.59722 -0.2831 0.60521 -0.23935 0.60938 -0.2125 C 0.61354 -0.18565 0.60625 -0.16944 0.60729 -0.1375 C 0.60833 -0.10555 0.61198 -0.06319 0.61563 -0.02083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00" y="-15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5.55556E-6 C -0.01406 0.0169 -0.02812 0.03403 -0.03976 0.04445 C -0.05122 0.05487 -0.05399 0.05788 -0.06892 0.06251 C -0.08385 0.06714 -0.10608 0.07015 -0.12934 0.07223 C -0.1526 0.07431 -0.18663 0.07015 -0.20833 0.07501 C -0.23021 0.07987 -0.24271 0.09399 -0.26042 0.1014 C -0.27812 0.1088 -0.29497 0.11621 -0.31458 0.11945 C -0.3342 0.12269 -0.34774 0.122 -0.37812 0.12084 C -0.40868 0.11968 -0.45174 0.12431 -0.49687 0.11251 C -0.54201 0.1007 -0.59549 0.07524 -0.64896 0.05001 " pathEditMode="relative" ptsTypes="aaaaaaaaaA">
                                      <p:cBhvr>
                                        <p:cTn id="12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Structure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1371600"/>
          </a:xfrm>
        </p:spPr>
        <p:txBody>
          <a:bodyPr/>
          <a:lstStyle/>
          <a:p>
            <a:r>
              <a:rPr lang="en-US" sz="2400" b="1" smtClean="0"/>
              <a:t>Reeb graph; </a:t>
            </a:r>
            <a:r>
              <a:rPr lang="en-US" sz="2400" smtClean="0"/>
              <a:t>disregard group size (</a:t>
            </a:r>
            <a:r>
              <a:rPr lang="en-US" sz="2400" b="1" i="1" smtClean="0"/>
              <a:t>m </a:t>
            </a:r>
            <a:r>
              <a:rPr lang="en-US" sz="2400" smtClean="0"/>
              <a:t>= 1) and duration (</a:t>
            </a:r>
            <a:r>
              <a:rPr lang="el-GR" sz="2400" b="1" i="1" smtClean="0"/>
              <a:t>δ </a:t>
            </a:r>
            <a:r>
              <a:rPr lang="en-US" sz="2400" smtClean="0"/>
              <a:t>= 0)</a:t>
            </a:r>
          </a:p>
        </p:txBody>
      </p:sp>
      <p:cxnSp>
        <p:nvCxnSpPr>
          <p:cNvPr id="37" name="Straight Connector 36"/>
          <p:cNvCxnSpPr/>
          <p:nvPr/>
        </p:nvCxnSpPr>
        <p:spPr>
          <a:xfrm>
            <a:off x="1143000" y="3276600"/>
            <a:ext cx="76200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43000" y="3581400"/>
            <a:ext cx="76200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905000" y="3581400"/>
            <a:ext cx="167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581400" y="3200400"/>
            <a:ext cx="838200" cy="381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581400" y="3581400"/>
            <a:ext cx="25146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143000" y="4267200"/>
            <a:ext cx="49530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096000" y="4267200"/>
            <a:ext cx="1828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4419600" y="2743200"/>
            <a:ext cx="35052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419600" y="3200400"/>
            <a:ext cx="350520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7848600" y="26670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848600" y="41910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7848600" y="32766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505200" y="35052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343400" y="31242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019800" y="41910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66800" y="32004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066800" y="38100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66800" y="44196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828800" y="350520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71" name="Group 70"/>
          <p:cNvGrpSpPr>
            <a:grpSpLocks/>
          </p:cNvGrpSpPr>
          <p:nvPr/>
        </p:nvGrpSpPr>
        <p:grpSpPr bwMode="auto">
          <a:xfrm>
            <a:off x="1181100" y="2514600"/>
            <a:ext cx="6607175" cy="1893888"/>
            <a:chOff x="1256883" y="3200400"/>
            <a:chExt cx="6606818" cy="1893332"/>
          </a:xfrm>
        </p:grpSpPr>
        <p:sp>
          <p:nvSpPr>
            <p:cNvPr id="30755" name="TextBox 54"/>
            <p:cNvSpPr txBox="1">
              <a:spLocks noChangeArrowheads="1"/>
            </p:cNvSpPr>
            <p:nvPr/>
          </p:nvSpPr>
          <p:spPr bwMode="auto">
            <a:xfrm>
              <a:off x="2544565" y="4724400"/>
              <a:ext cx="8082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purple</a:t>
              </a:r>
            </a:p>
          </p:txBody>
        </p:sp>
        <p:sp>
          <p:nvSpPr>
            <p:cNvPr id="30756" name="TextBox 55"/>
            <p:cNvSpPr txBox="1">
              <a:spLocks noChangeArrowheads="1"/>
            </p:cNvSpPr>
            <p:nvPr/>
          </p:nvSpPr>
          <p:spPr bwMode="auto">
            <a:xfrm>
              <a:off x="1981200" y="3886200"/>
              <a:ext cx="168796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0757" name="TextBox 56"/>
            <p:cNvSpPr txBox="1">
              <a:spLocks noChangeArrowheads="1"/>
            </p:cNvSpPr>
            <p:nvPr/>
          </p:nvSpPr>
          <p:spPr bwMode="auto">
            <a:xfrm>
              <a:off x="1256883" y="3669268"/>
              <a:ext cx="12577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0758" name="TextBox 57"/>
            <p:cNvSpPr txBox="1">
              <a:spLocks noChangeArrowheads="1"/>
            </p:cNvSpPr>
            <p:nvPr/>
          </p:nvSpPr>
          <p:spPr bwMode="auto">
            <a:xfrm>
              <a:off x="1447800" y="4343400"/>
              <a:ext cx="502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0759" name="TextBox 58"/>
            <p:cNvSpPr txBox="1">
              <a:spLocks noChangeArrowheads="1"/>
            </p:cNvSpPr>
            <p:nvPr/>
          </p:nvSpPr>
          <p:spPr bwMode="auto">
            <a:xfrm>
              <a:off x="4800600" y="4267200"/>
              <a:ext cx="7271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0760" name="TextBox 59"/>
            <p:cNvSpPr txBox="1">
              <a:spLocks noChangeArrowheads="1"/>
            </p:cNvSpPr>
            <p:nvPr/>
          </p:nvSpPr>
          <p:spPr bwMode="auto">
            <a:xfrm>
              <a:off x="6400800" y="4572000"/>
              <a:ext cx="1462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purple</a:t>
              </a:r>
              <a:r>
                <a:rPr lang="en-US" b="1">
                  <a:latin typeface="Calibri" pitchFamily="34" charset="0"/>
                </a:rPr>
                <a:t>,</a:t>
              </a:r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0761" name="TextBox 60"/>
            <p:cNvSpPr txBox="1">
              <a:spLocks noChangeArrowheads="1"/>
            </p:cNvSpPr>
            <p:nvPr/>
          </p:nvSpPr>
          <p:spPr bwMode="auto">
            <a:xfrm>
              <a:off x="6705600" y="3657600"/>
              <a:ext cx="502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0762" name="TextBox 61"/>
            <p:cNvSpPr txBox="1">
              <a:spLocks noChangeArrowheads="1"/>
            </p:cNvSpPr>
            <p:nvPr/>
          </p:nvSpPr>
          <p:spPr bwMode="auto">
            <a:xfrm>
              <a:off x="6635950" y="3200400"/>
              <a:ext cx="6030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0763" name="TextBox 62"/>
            <p:cNvSpPr txBox="1">
              <a:spLocks noChangeArrowheads="1"/>
            </p:cNvSpPr>
            <p:nvPr/>
          </p:nvSpPr>
          <p:spPr bwMode="auto">
            <a:xfrm>
              <a:off x="3352800" y="3657600"/>
              <a:ext cx="1033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</p:grpSp>
      <p:grpSp>
        <p:nvGrpSpPr>
          <p:cNvPr id="76" name="Group 75"/>
          <p:cNvGrpSpPr>
            <a:grpSpLocks/>
          </p:cNvGrpSpPr>
          <p:nvPr/>
        </p:nvGrpSpPr>
        <p:grpSpPr bwMode="auto">
          <a:xfrm>
            <a:off x="457200" y="2514600"/>
            <a:ext cx="8280400" cy="2286000"/>
            <a:chOff x="533400" y="3200400"/>
            <a:chExt cx="8280758" cy="2286000"/>
          </a:xfrm>
        </p:grpSpPr>
        <p:sp>
          <p:nvSpPr>
            <p:cNvPr id="30745" name="TextBox 63"/>
            <p:cNvSpPr txBox="1">
              <a:spLocks noChangeArrowheads="1"/>
            </p:cNvSpPr>
            <p:nvPr/>
          </p:nvSpPr>
          <p:spPr bwMode="auto">
            <a:xfrm>
              <a:off x="533400" y="49530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0746" name="TextBox 65"/>
            <p:cNvSpPr txBox="1">
              <a:spLocks noChangeArrowheads="1"/>
            </p:cNvSpPr>
            <p:nvPr/>
          </p:nvSpPr>
          <p:spPr bwMode="auto">
            <a:xfrm>
              <a:off x="1905000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</a:t>
              </a:r>
            </a:p>
          </p:txBody>
        </p:sp>
        <p:sp>
          <p:nvSpPr>
            <p:cNvPr id="30747" name="TextBox 66"/>
            <p:cNvSpPr txBox="1">
              <a:spLocks noChangeArrowheads="1"/>
            </p:cNvSpPr>
            <p:nvPr/>
          </p:nvSpPr>
          <p:spPr bwMode="auto">
            <a:xfrm>
              <a:off x="3429000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=4</a:t>
              </a:r>
            </a:p>
          </p:txBody>
        </p:sp>
        <p:sp>
          <p:nvSpPr>
            <p:cNvPr id="30748" name="TextBox 67"/>
            <p:cNvSpPr txBox="1">
              <a:spLocks noChangeArrowheads="1"/>
            </p:cNvSpPr>
            <p:nvPr/>
          </p:nvSpPr>
          <p:spPr bwMode="auto">
            <a:xfrm>
              <a:off x="4343400" y="394329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=5</a:t>
              </a:r>
            </a:p>
          </p:txBody>
        </p:sp>
        <p:sp>
          <p:nvSpPr>
            <p:cNvPr id="30749" name="TextBox 68"/>
            <p:cNvSpPr txBox="1">
              <a:spLocks noChangeArrowheads="1"/>
            </p:cNvSpPr>
            <p:nvPr/>
          </p:nvSpPr>
          <p:spPr bwMode="auto">
            <a:xfrm>
              <a:off x="5943600" y="508629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=8</a:t>
              </a:r>
            </a:p>
          </p:txBody>
        </p:sp>
        <p:sp>
          <p:nvSpPr>
            <p:cNvPr id="30750" name="TextBox 69"/>
            <p:cNvSpPr txBox="1">
              <a:spLocks noChangeArrowheads="1"/>
            </p:cNvSpPr>
            <p:nvPr/>
          </p:nvSpPr>
          <p:spPr bwMode="auto">
            <a:xfrm>
              <a:off x="8153400" y="320040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  <p:sp>
          <p:nvSpPr>
            <p:cNvPr id="30751" name="TextBox 71"/>
            <p:cNvSpPr txBox="1">
              <a:spLocks noChangeArrowheads="1"/>
            </p:cNvSpPr>
            <p:nvPr/>
          </p:nvSpPr>
          <p:spPr bwMode="auto">
            <a:xfrm>
              <a:off x="533400" y="37338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0752" name="TextBox 72"/>
            <p:cNvSpPr txBox="1">
              <a:spLocks noChangeArrowheads="1"/>
            </p:cNvSpPr>
            <p:nvPr/>
          </p:nvSpPr>
          <p:spPr bwMode="auto">
            <a:xfrm>
              <a:off x="535885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0753" name="TextBox 73"/>
            <p:cNvSpPr txBox="1">
              <a:spLocks noChangeArrowheads="1"/>
            </p:cNvSpPr>
            <p:nvPr/>
          </p:nvSpPr>
          <p:spPr bwMode="auto">
            <a:xfrm>
              <a:off x="8153400" y="379089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  <p:sp>
          <p:nvSpPr>
            <p:cNvPr id="30754" name="TextBox 74"/>
            <p:cNvSpPr txBox="1">
              <a:spLocks noChangeArrowheads="1"/>
            </p:cNvSpPr>
            <p:nvPr/>
          </p:nvSpPr>
          <p:spPr bwMode="auto">
            <a:xfrm>
              <a:off x="8153400" y="472440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</p:grpSp>
      <p:sp>
        <p:nvSpPr>
          <p:cNvPr id="30744" name="TextBox 76"/>
          <p:cNvSpPr txBox="1">
            <a:spLocks noChangeArrowheads="1"/>
          </p:cNvSpPr>
          <p:nvPr/>
        </p:nvSpPr>
        <p:spPr bwMode="auto">
          <a:xfrm>
            <a:off x="1600200" y="5159375"/>
            <a:ext cx="59436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Calibri" pitchFamily="34" charset="0"/>
              </a:rPr>
              <a:t>edges 	~   connected components</a:t>
            </a:r>
            <a:br>
              <a:rPr lang="en-US" sz="2000">
                <a:latin typeface="Calibri" pitchFamily="34" charset="0"/>
              </a:rPr>
            </a:br>
            <a:r>
              <a:rPr lang="en-US" sz="2000">
                <a:latin typeface="Calibri" pitchFamily="34" charset="0"/>
              </a:rPr>
              <a:t>vertices 	~   events (changes in connected components)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Grouping Structure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561975" y="1600200"/>
            <a:ext cx="7820025" cy="2895600"/>
          </a:xfrm>
        </p:spPr>
        <p:txBody>
          <a:bodyPr/>
          <a:lstStyle/>
          <a:p>
            <a:r>
              <a:rPr lang="en-US" sz="2400" dirty="0" smtClean="0"/>
              <a:t>Assume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/>
              <a:t> time steps and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/>
              <a:t> entities</a:t>
            </a:r>
          </a:p>
          <a:p>
            <a:r>
              <a:rPr lang="en-US" sz="2400" dirty="0" smtClean="0"/>
              <a:t>Assume piecewise-linear trajectories and constant speed on pieces</a:t>
            </a:r>
          </a:p>
          <a:p>
            <a:r>
              <a:rPr lang="en-US" sz="2400" dirty="0" smtClean="0"/>
              <a:t>The </a:t>
            </a:r>
            <a:r>
              <a:rPr lang="en-US" sz="2400" dirty="0" err="1" smtClean="0"/>
              <a:t>Reeb</a:t>
            </a:r>
            <a:r>
              <a:rPr lang="en-US" sz="2400" dirty="0" smtClean="0"/>
              <a:t> graph has </a:t>
            </a:r>
            <a:r>
              <a:rPr lang="en-US" sz="2400" i="1" dirty="0" smtClean="0"/>
              <a:t>O</a:t>
            </a:r>
            <a:r>
              <a:rPr lang="en-US" sz="2400" dirty="0" smtClean="0"/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dirty="0" smtClean="0"/>
              <a:t>2</a:t>
            </a:r>
            <a:r>
              <a:rPr lang="en-US" sz="2400" dirty="0" smtClean="0"/>
              <a:t>) vertices and edges; this bound is tight in the worst case</a:t>
            </a:r>
            <a:endParaRPr lang="en-US" sz="2400" i="1" dirty="0" smtClean="0"/>
          </a:p>
          <a:p>
            <a:r>
              <a:rPr lang="en-US" sz="2400" dirty="0" smtClean="0"/>
              <a:t>Its computation takes </a:t>
            </a:r>
            <a:r>
              <a:rPr lang="en-US" sz="2400" i="1" dirty="0" smtClean="0"/>
              <a:t>O</a:t>
            </a:r>
            <a:r>
              <a:rPr lang="en-US" sz="2400" dirty="0" smtClean="0"/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smtClean="0"/>
              <a:t>2</a:t>
            </a:r>
            <a:r>
              <a:rPr lang="en-US" sz="2400" smtClean="0"/>
              <a:t> log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/>
              <a:t>) time</a:t>
            </a:r>
            <a:endParaRPr lang="en-US" sz="2400" i="1" dirty="0" smtClean="0"/>
          </a:p>
        </p:txBody>
      </p:sp>
      <p:sp>
        <p:nvSpPr>
          <p:cNvPr id="4" name="Freeform 3"/>
          <p:cNvSpPr/>
          <p:nvPr/>
        </p:nvSpPr>
        <p:spPr>
          <a:xfrm>
            <a:off x="1533525" y="4572000"/>
            <a:ext cx="6362700" cy="1847850"/>
          </a:xfrm>
          <a:custGeom>
            <a:avLst/>
            <a:gdLst>
              <a:gd name="connsiteX0" fmla="*/ 0 w 6362700"/>
              <a:gd name="connsiteY0" fmla="*/ 1190625 h 1847850"/>
              <a:gd name="connsiteX1" fmla="*/ 676275 w 6362700"/>
              <a:gd name="connsiteY1" fmla="*/ 438150 h 1847850"/>
              <a:gd name="connsiteX2" fmla="*/ 1857375 w 6362700"/>
              <a:gd name="connsiteY2" fmla="*/ 619125 h 1847850"/>
              <a:gd name="connsiteX3" fmla="*/ 2190750 w 6362700"/>
              <a:gd name="connsiteY3" fmla="*/ 12192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2700" h="1847850">
                <a:moveTo>
                  <a:pt x="0" y="1190625"/>
                </a:moveTo>
                <a:lnTo>
                  <a:pt x="676275" y="438150"/>
                </a:lnTo>
                <a:lnTo>
                  <a:pt x="1857375" y="619125"/>
                </a:lnTo>
                <a:lnTo>
                  <a:pt x="2190750" y="1219200"/>
                </a:lnTo>
                <a:lnTo>
                  <a:pt x="4152900" y="1419225"/>
                </a:lnTo>
                <a:lnTo>
                  <a:pt x="4781550" y="1066800"/>
                </a:lnTo>
                <a:lnTo>
                  <a:pt x="4972050" y="295275"/>
                </a:lnTo>
                <a:lnTo>
                  <a:pt x="5848350" y="0"/>
                </a:lnTo>
                <a:lnTo>
                  <a:pt x="6362700" y="914400"/>
                </a:lnTo>
                <a:lnTo>
                  <a:pt x="5514975" y="1647825"/>
                </a:lnTo>
                <a:lnTo>
                  <a:pt x="3686175" y="1847850"/>
                </a:lnTo>
                <a:lnTo>
                  <a:pt x="3286125" y="504825"/>
                </a:lnTo>
                <a:lnTo>
                  <a:pt x="2714625" y="247650"/>
                </a:ln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524000" y="4648200"/>
            <a:ext cx="6362700" cy="1695450"/>
          </a:xfrm>
          <a:custGeom>
            <a:avLst/>
            <a:gdLst>
              <a:gd name="connsiteX0" fmla="*/ 0 w 6362700"/>
              <a:gd name="connsiteY0" fmla="*/ 1190625 h 1847850"/>
              <a:gd name="connsiteX1" fmla="*/ 676275 w 6362700"/>
              <a:gd name="connsiteY1" fmla="*/ 438150 h 1847850"/>
              <a:gd name="connsiteX2" fmla="*/ 1857375 w 6362700"/>
              <a:gd name="connsiteY2" fmla="*/ 619125 h 1847850"/>
              <a:gd name="connsiteX3" fmla="*/ 2190750 w 6362700"/>
              <a:gd name="connsiteY3" fmla="*/ 12192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  <a:gd name="connsiteX0" fmla="*/ 0 w 6362700"/>
              <a:gd name="connsiteY0" fmla="*/ 1190625 h 1847850"/>
              <a:gd name="connsiteX1" fmla="*/ 904875 w 6362700"/>
              <a:gd name="connsiteY1" fmla="*/ 762000 h 1847850"/>
              <a:gd name="connsiteX2" fmla="*/ 1857375 w 6362700"/>
              <a:gd name="connsiteY2" fmla="*/ 619125 h 1847850"/>
              <a:gd name="connsiteX3" fmla="*/ 2190750 w 6362700"/>
              <a:gd name="connsiteY3" fmla="*/ 12192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  <a:gd name="connsiteX0" fmla="*/ 0 w 6362700"/>
              <a:gd name="connsiteY0" fmla="*/ 1190625 h 1847850"/>
              <a:gd name="connsiteX1" fmla="*/ 904875 w 6362700"/>
              <a:gd name="connsiteY1" fmla="*/ 762000 h 1847850"/>
              <a:gd name="connsiteX2" fmla="*/ 1857375 w 6362700"/>
              <a:gd name="connsiteY2" fmla="*/ 619125 h 1847850"/>
              <a:gd name="connsiteX3" fmla="*/ 2505075 w 6362700"/>
              <a:gd name="connsiteY3" fmla="*/ 11430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  <a:gd name="connsiteX0" fmla="*/ 0 w 6362700"/>
              <a:gd name="connsiteY0" fmla="*/ 1190625 h 1847850"/>
              <a:gd name="connsiteX1" fmla="*/ 904875 w 6362700"/>
              <a:gd name="connsiteY1" fmla="*/ 762000 h 1847850"/>
              <a:gd name="connsiteX2" fmla="*/ 1857375 w 6362700"/>
              <a:gd name="connsiteY2" fmla="*/ 619125 h 1847850"/>
              <a:gd name="connsiteX3" fmla="*/ 2505075 w 6362700"/>
              <a:gd name="connsiteY3" fmla="*/ 11430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114675 w 6362700"/>
              <a:gd name="connsiteY11" fmla="*/ 609600 h 1847850"/>
              <a:gd name="connsiteX12" fmla="*/ 2714625 w 6362700"/>
              <a:gd name="connsiteY12" fmla="*/ 247650 h 1847850"/>
              <a:gd name="connsiteX0" fmla="*/ 0 w 6362700"/>
              <a:gd name="connsiteY0" fmla="*/ 1190625 h 1847850"/>
              <a:gd name="connsiteX1" fmla="*/ 904875 w 6362700"/>
              <a:gd name="connsiteY1" fmla="*/ 762000 h 1847850"/>
              <a:gd name="connsiteX2" fmla="*/ 1857375 w 6362700"/>
              <a:gd name="connsiteY2" fmla="*/ 619125 h 1847850"/>
              <a:gd name="connsiteX3" fmla="*/ 2505075 w 6362700"/>
              <a:gd name="connsiteY3" fmla="*/ 11430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114675 w 6362700"/>
              <a:gd name="connsiteY11" fmla="*/ 609600 h 1847850"/>
              <a:gd name="connsiteX12" fmla="*/ 2428875 w 6362700"/>
              <a:gd name="connsiteY12" fmla="*/ 228600 h 1847850"/>
              <a:gd name="connsiteX0" fmla="*/ 0 w 6362700"/>
              <a:gd name="connsiteY0" fmla="*/ 1190625 h 1847850"/>
              <a:gd name="connsiteX1" fmla="*/ 904875 w 6362700"/>
              <a:gd name="connsiteY1" fmla="*/ 762000 h 1847850"/>
              <a:gd name="connsiteX2" fmla="*/ 1857375 w 6362700"/>
              <a:gd name="connsiteY2" fmla="*/ 619125 h 1847850"/>
              <a:gd name="connsiteX3" fmla="*/ 2505075 w 6362700"/>
              <a:gd name="connsiteY3" fmla="*/ 1143000 h 1847850"/>
              <a:gd name="connsiteX4" fmla="*/ 4152900 w 6362700"/>
              <a:gd name="connsiteY4" fmla="*/ 1419225 h 1847850"/>
              <a:gd name="connsiteX5" fmla="*/ 4638675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114675 w 6362700"/>
              <a:gd name="connsiteY11" fmla="*/ 609600 h 1847850"/>
              <a:gd name="connsiteX12" fmla="*/ 2428875 w 6362700"/>
              <a:gd name="connsiteY12" fmla="*/ 228600 h 1847850"/>
              <a:gd name="connsiteX0" fmla="*/ 0 w 6362700"/>
              <a:gd name="connsiteY0" fmla="*/ 1038225 h 1695450"/>
              <a:gd name="connsiteX1" fmla="*/ 904875 w 6362700"/>
              <a:gd name="connsiteY1" fmla="*/ 609600 h 1695450"/>
              <a:gd name="connsiteX2" fmla="*/ 1857375 w 6362700"/>
              <a:gd name="connsiteY2" fmla="*/ 466725 h 1695450"/>
              <a:gd name="connsiteX3" fmla="*/ 2505075 w 6362700"/>
              <a:gd name="connsiteY3" fmla="*/ 990600 h 1695450"/>
              <a:gd name="connsiteX4" fmla="*/ 4152900 w 6362700"/>
              <a:gd name="connsiteY4" fmla="*/ 1266825 h 1695450"/>
              <a:gd name="connsiteX5" fmla="*/ 4638675 w 6362700"/>
              <a:gd name="connsiteY5" fmla="*/ 914400 h 1695450"/>
              <a:gd name="connsiteX6" fmla="*/ 4972050 w 6362700"/>
              <a:gd name="connsiteY6" fmla="*/ 142875 h 1695450"/>
              <a:gd name="connsiteX7" fmla="*/ 5781675 w 6362700"/>
              <a:gd name="connsiteY7" fmla="*/ 0 h 1695450"/>
              <a:gd name="connsiteX8" fmla="*/ 6362700 w 6362700"/>
              <a:gd name="connsiteY8" fmla="*/ 762000 h 1695450"/>
              <a:gd name="connsiteX9" fmla="*/ 5514975 w 6362700"/>
              <a:gd name="connsiteY9" fmla="*/ 1495425 h 1695450"/>
              <a:gd name="connsiteX10" fmla="*/ 3686175 w 6362700"/>
              <a:gd name="connsiteY10" fmla="*/ 1695450 h 1695450"/>
              <a:gd name="connsiteX11" fmla="*/ 3114675 w 6362700"/>
              <a:gd name="connsiteY11" fmla="*/ 457200 h 1695450"/>
              <a:gd name="connsiteX12" fmla="*/ 2428875 w 6362700"/>
              <a:gd name="connsiteY12" fmla="*/ 76200 h 1695450"/>
              <a:gd name="connsiteX0" fmla="*/ 0 w 6362700"/>
              <a:gd name="connsiteY0" fmla="*/ 1038225 h 1695450"/>
              <a:gd name="connsiteX1" fmla="*/ 904875 w 6362700"/>
              <a:gd name="connsiteY1" fmla="*/ 609600 h 1695450"/>
              <a:gd name="connsiteX2" fmla="*/ 1857375 w 6362700"/>
              <a:gd name="connsiteY2" fmla="*/ 466725 h 1695450"/>
              <a:gd name="connsiteX3" fmla="*/ 2505075 w 6362700"/>
              <a:gd name="connsiteY3" fmla="*/ 990600 h 1695450"/>
              <a:gd name="connsiteX4" fmla="*/ 4152900 w 6362700"/>
              <a:gd name="connsiteY4" fmla="*/ 1266825 h 1695450"/>
              <a:gd name="connsiteX5" fmla="*/ 4638675 w 6362700"/>
              <a:gd name="connsiteY5" fmla="*/ 914400 h 1695450"/>
              <a:gd name="connsiteX6" fmla="*/ 4972050 w 6362700"/>
              <a:gd name="connsiteY6" fmla="*/ 142875 h 1695450"/>
              <a:gd name="connsiteX7" fmla="*/ 5781675 w 6362700"/>
              <a:gd name="connsiteY7" fmla="*/ 0 h 1695450"/>
              <a:gd name="connsiteX8" fmla="*/ 6362700 w 6362700"/>
              <a:gd name="connsiteY8" fmla="*/ 762000 h 1695450"/>
              <a:gd name="connsiteX9" fmla="*/ 5248275 w 6362700"/>
              <a:gd name="connsiteY9" fmla="*/ 1524000 h 1695450"/>
              <a:gd name="connsiteX10" fmla="*/ 3686175 w 6362700"/>
              <a:gd name="connsiteY10" fmla="*/ 1695450 h 1695450"/>
              <a:gd name="connsiteX11" fmla="*/ 3114675 w 6362700"/>
              <a:gd name="connsiteY11" fmla="*/ 457200 h 1695450"/>
              <a:gd name="connsiteX12" fmla="*/ 2428875 w 6362700"/>
              <a:gd name="connsiteY12" fmla="*/ 76200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362700" h="1695450">
                <a:moveTo>
                  <a:pt x="0" y="1038225"/>
                </a:moveTo>
                <a:lnTo>
                  <a:pt x="904875" y="609600"/>
                </a:lnTo>
                <a:lnTo>
                  <a:pt x="1857375" y="466725"/>
                </a:lnTo>
                <a:lnTo>
                  <a:pt x="2505075" y="990600"/>
                </a:lnTo>
                <a:lnTo>
                  <a:pt x="4152900" y="1266825"/>
                </a:lnTo>
                <a:lnTo>
                  <a:pt x="4638675" y="914400"/>
                </a:lnTo>
                <a:lnTo>
                  <a:pt x="4972050" y="142875"/>
                </a:lnTo>
                <a:lnTo>
                  <a:pt x="5781675" y="0"/>
                </a:lnTo>
                <a:lnTo>
                  <a:pt x="6362700" y="762000"/>
                </a:lnTo>
                <a:lnTo>
                  <a:pt x="5248275" y="1524000"/>
                </a:lnTo>
                <a:lnTo>
                  <a:pt x="3686175" y="1695450"/>
                </a:lnTo>
                <a:lnTo>
                  <a:pt x="3114675" y="457200"/>
                </a:lnTo>
                <a:lnTo>
                  <a:pt x="2428875" y="76200"/>
                </a:ln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1447800" y="4572000"/>
            <a:ext cx="6629400" cy="1905000"/>
          </a:xfrm>
          <a:custGeom>
            <a:avLst/>
            <a:gdLst>
              <a:gd name="connsiteX0" fmla="*/ 0 w 6362700"/>
              <a:gd name="connsiteY0" fmla="*/ 1190625 h 1847850"/>
              <a:gd name="connsiteX1" fmla="*/ 676275 w 6362700"/>
              <a:gd name="connsiteY1" fmla="*/ 438150 h 1847850"/>
              <a:gd name="connsiteX2" fmla="*/ 1857375 w 6362700"/>
              <a:gd name="connsiteY2" fmla="*/ 619125 h 1847850"/>
              <a:gd name="connsiteX3" fmla="*/ 2190750 w 6362700"/>
              <a:gd name="connsiteY3" fmla="*/ 12192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2009775 w 6515100"/>
              <a:gd name="connsiteY2" fmla="*/ 619125 h 1847850"/>
              <a:gd name="connsiteX3" fmla="*/ 2343150 w 6515100"/>
              <a:gd name="connsiteY3" fmla="*/ 1219200 h 1847850"/>
              <a:gd name="connsiteX4" fmla="*/ 4305300 w 6515100"/>
              <a:gd name="connsiteY4" fmla="*/ 1419225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305300 w 6515100"/>
              <a:gd name="connsiteY4" fmla="*/ 1419225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419600 w 6515100"/>
              <a:gd name="connsiteY4" fmla="*/ 1524000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419600 w 6515100"/>
              <a:gd name="connsiteY4" fmla="*/ 1524000 h 1847850"/>
              <a:gd name="connsiteX5" fmla="*/ 4933950 w 6515100"/>
              <a:gd name="connsiteY5" fmla="*/ 1066800 h 1847850"/>
              <a:gd name="connsiteX6" fmla="*/ 5410200 w 6515100"/>
              <a:gd name="connsiteY6" fmla="*/ 152400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990600 h 1771650"/>
              <a:gd name="connsiteX1" fmla="*/ 828675 w 6515100"/>
              <a:gd name="connsiteY1" fmla="*/ 361950 h 1771650"/>
              <a:gd name="connsiteX2" fmla="*/ 1981200 w 6515100"/>
              <a:gd name="connsiteY2" fmla="*/ 685800 h 1771650"/>
              <a:gd name="connsiteX3" fmla="*/ 2343150 w 6515100"/>
              <a:gd name="connsiteY3" fmla="*/ 1143000 h 1771650"/>
              <a:gd name="connsiteX4" fmla="*/ 4419600 w 6515100"/>
              <a:gd name="connsiteY4" fmla="*/ 1447800 h 1771650"/>
              <a:gd name="connsiteX5" fmla="*/ 4933950 w 6515100"/>
              <a:gd name="connsiteY5" fmla="*/ 990600 h 1771650"/>
              <a:gd name="connsiteX6" fmla="*/ 5410200 w 6515100"/>
              <a:gd name="connsiteY6" fmla="*/ 76200 h 1771650"/>
              <a:gd name="connsiteX7" fmla="*/ 6096000 w 6515100"/>
              <a:gd name="connsiteY7" fmla="*/ 0 h 1771650"/>
              <a:gd name="connsiteX8" fmla="*/ 6515100 w 6515100"/>
              <a:gd name="connsiteY8" fmla="*/ 838200 h 1771650"/>
              <a:gd name="connsiteX9" fmla="*/ 5667375 w 6515100"/>
              <a:gd name="connsiteY9" fmla="*/ 1571625 h 1771650"/>
              <a:gd name="connsiteX10" fmla="*/ 3838575 w 6515100"/>
              <a:gd name="connsiteY10" fmla="*/ 1771650 h 1771650"/>
              <a:gd name="connsiteX11" fmla="*/ 3438525 w 6515100"/>
              <a:gd name="connsiteY11" fmla="*/ 428625 h 1771650"/>
              <a:gd name="connsiteX12" fmla="*/ 2867025 w 6515100"/>
              <a:gd name="connsiteY12" fmla="*/ 171450 h 1771650"/>
              <a:gd name="connsiteX0" fmla="*/ 0 w 6629400"/>
              <a:gd name="connsiteY0" fmla="*/ 990600 h 1771650"/>
              <a:gd name="connsiteX1" fmla="*/ 828675 w 6629400"/>
              <a:gd name="connsiteY1" fmla="*/ 361950 h 1771650"/>
              <a:gd name="connsiteX2" fmla="*/ 1981200 w 6629400"/>
              <a:gd name="connsiteY2" fmla="*/ 685800 h 1771650"/>
              <a:gd name="connsiteX3" fmla="*/ 2343150 w 6629400"/>
              <a:gd name="connsiteY3" fmla="*/ 1143000 h 1771650"/>
              <a:gd name="connsiteX4" fmla="*/ 4419600 w 6629400"/>
              <a:gd name="connsiteY4" fmla="*/ 1447800 h 1771650"/>
              <a:gd name="connsiteX5" fmla="*/ 4933950 w 6629400"/>
              <a:gd name="connsiteY5" fmla="*/ 990600 h 1771650"/>
              <a:gd name="connsiteX6" fmla="*/ 5410200 w 6629400"/>
              <a:gd name="connsiteY6" fmla="*/ 76200 h 1771650"/>
              <a:gd name="connsiteX7" fmla="*/ 6096000 w 6629400"/>
              <a:gd name="connsiteY7" fmla="*/ 0 h 1771650"/>
              <a:gd name="connsiteX8" fmla="*/ 6629400 w 6629400"/>
              <a:gd name="connsiteY8" fmla="*/ 914400 h 1771650"/>
              <a:gd name="connsiteX9" fmla="*/ 5667375 w 6629400"/>
              <a:gd name="connsiteY9" fmla="*/ 1571625 h 1771650"/>
              <a:gd name="connsiteX10" fmla="*/ 3838575 w 6629400"/>
              <a:gd name="connsiteY10" fmla="*/ 1771650 h 1771650"/>
              <a:gd name="connsiteX11" fmla="*/ 3438525 w 6629400"/>
              <a:gd name="connsiteY11" fmla="*/ 428625 h 1771650"/>
              <a:gd name="connsiteX12" fmla="*/ 2867025 w 6629400"/>
              <a:gd name="connsiteY12" fmla="*/ 171450 h 177165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38525 w 6629400"/>
              <a:gd name="connsiteY11" fmla="*/ 428625 h 1905000"/>
              <a:gd name="connsiteX12" fmla="*/ 2867025 w 6629400"/>
              <a:gd name="connsiteY12" fmla="*/ 171450 h 190500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29000 w 6629400"/>
              <a:gd name="connsiteY11" fmla="*/ 381000 h 1905000"/>
              <a:gd name="connsiteX12" fmla="*/ 2867025 w 6629400"/>
              <a:gd name="connsiteY12" fmla="*/ 171450 h 190500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29000 w 6629400"/>
              <a:gd name="connsiteY11" fmla="*/ 381000 h 1905000"/>
              <a:gd name="connsiteX12" fmla="*/ 2743200 w 6629400"/>
              <a:gd name="connsiteY12" fmla="*/ 7620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629400" h="1905000">
                <a:moveTo>
                  <a:pt x="0" y="990600"/>
                </a:moveTo>
                <a:lnTo>
                  <a:pt x="828675" y="361950"/>
                </a:lnTo>
                <a:lnTo>
                  <a:pt x="1981200" y="685800"/>
                </a:lnTo>
                <a:lnTo>
                  <a:pt x="2343150" y="1143000"/>
                </a:lnTo>
                <a:lnTo>
                  <a:pt x="4419600" y="1447800"/>
                </a:lnTo>
                <a:lnTo>
                  <a:pt x="4933950" y="990600"/>
                </a:lnTo>
                <a:lnTo>
                  <a:pt x="5410200" y="76200"/>
                </a:lnTo>
                <a:lnTo>
                  <a:pt x="6096000" y="0"/>
                </a:lnTo>
                <a:lnTo>
                  <a:pt x="6629400" y="914400"/>
                </a:lnTo>
                <a:lnTo>
                  <a:pt x="5667375" y="1571625"/>
                </a:lnTo>
                <a:lnTo>
                  <a:pt x="3962400" y="1905000"/>
                </a:lnTo>
                <a:lnTo>
                  <a:pt x="3429000" y="381000"/>
                </a:lnTo>
                <a:lnTo>
                  <a:pt x="2743200" y="76200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219200" y="4267200"/>
            <a:ext cx="6781800" cy="2209800"/>
          </a:xfrm>
          <a:custGeom>
            <a:avLst/>
            <a:gdLst>
              <a:gd name="connsiteX0" fmla="*/ 0 w 6362700"/>
              <a:gd name="connsiteY0" fmla="*/ 1190625 h 1847850"/>
              <a:gd name="connsiteX1" fmla="*/ 676275 w 6362700"/>
              <a:gd name="connsiteY1" fmla="*/ 438150 h 1847850"/>
              <a:gd name="connsiteX2" fmla="*/ 1857375 w 6362700"/>
              <a:gd name="connsiteY2" fmla="*/ 619125 h 1847850"/>
              <a:gd name="connsiteX3" fmla="*/ 2190750 w 6362700"/>
              <a:gd name="connsiteY3" fmla="*/ 1219200 h 1847850"/>
              <a:gd name="connsiteX4" fmla="*/ 4152900 w 6362700"/>
              <a:gd name="connsiteY4" fmla="*/ 1419225 h 1847850"/>
              <a:gd name="connsiteX5" fmla="*/ 4781550 w 6362700"/>
              <a:gd name="connsiteY5" fmla="*/ 1066800 h 1847850"/>
              <a:gd name="connsiteX6" fmla="*/ 4972050 w 6362700"/>
              <a:gd name="connsiteY6" fmla="*/ 295275 h 1847850"/>
              <a:gd name="connsiteX7" fmla="*/ 5848350 w 6362700"/>
              <a:gd name="connsiteY7" fmla="*/ 0 h 1847850"/>
              <a:gd name="connsiteX8" fmla="*/ 6362700 w 6362700"/>
              <a:gd name="connsiteY8" fmla="*/ 914400 h 1847850"/>
              <a:gd name="connsiteX9" fmla="*/ 5514975 w 6362700"/>
              <a:gd name="connsiteY9" fmla="*/ 1647825 h 1847850"/>
              <a:gd name="connsiteX10" fmla="*/ 3686175 w 6362700"/>
              <a:gd name="connsiteY10" fmla="*/ 1847850 h 1847850"/>
              <a:gd name="connsiteX11" fmla="*/ 3286125 w 6362700"/>
              <a:gd name="connsiteY11" fmla="*/ 504825 h 1847850"/>
              <a:gd name="connsiteX12" fmla="*/ 2714625 w 63627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2009775 w 6515100"/>
              <a:gd name="connsiteY2" fmla="*/ 619125 h 1847850"/>
              <a:gd name="connsiteX3" fmla="*/ 2343150 w 6515100"/>
              <a:gd name="connsiteY3" fmla="*/ 1219200 h 1847850"/>
              <a:gd name="connsiteX4" fmla="*/ 4305300 w 6515100"/>
              <a:gd name="connsiteY4" fmla="*/ 1419225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305300 w 6515100"/>
              <a:gd name="connsiteY4" fmla="*/ 1419225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419600 w 6515100"/>
              <a:gd name="connsiteY4" fmla="*/ 1524000 h 1847850"/>
              <a:gd name="connsiteX5" fmla="*/ 4933950 w 6515100"/>
              <a:gd name="connsiteY5" fmla="*/ 1066800 h 1847850"/>
              <a:gd name="connsiteX6" fmla="*/ 5124450 w 6515100"/>
              <a:gd name="connsiteY6" fmla="*/ 295275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1066800 h 1847850"/>
              <a:gd name="connsiteX1" fmla="*/ 828675 w 6515100"/>
              <a:gd name="connsiteY1" fmla="*/ 438150 h 1847850"/>
              <a:gd name="connsiteX2" fmla="*/ 1981200 w 6515100"/>
              <a:gd name="connsiteY2" fmla="*/ 762000 h 1847850"/>
              <a:gd name="connsiteX3" fmla="*/ 2343150 w 6515100"/>
              <a:gd name="connsiteY3" fmla="*/ 1219200 h 1847850"/>
              <a:gd name="connsiteX4" fmla="*/ 4419600 w 6515100"/>
              <a:gd name="connsiteY4" fmla="*/ 1524000 h 1847850"/>
              <a:gd name="connsiteX5" fmla="*/ 4933950 w 6515100"/>
              <a:gd name="connsiteY5" fmla="*/ 1066800 h 1847850"/>
              <a:gd name="connsiteX6" fmla="*/ 5410200 w 6515100"/>
              <a:gd name="connsiteY6" fmla="*/ 152400 h 1847850"/>
              <a:gd name="connsiteX7" fmla="*/ 6000750 w 6515100"/>
              <a:gd name="connsiteY7" fmla="*/ 0 h 1847850"/>
              <a:gd name="connsiteX8" fmla="*/ 6515100 w 6515100"/>
              <a:gd name="connsiteY8" fmla="*/ 914400 h 1847850"/>
              <a:gd name="connsiteX9" fmla="*/ 5667375 w 6515100"/>
              <a:gd name="connsiteY9" fmla="*/ 1647825 h 1847850"/>
              <a:gd name="connsiteX10" fmla="*/ 3838575 w 6515100"/>
              <a:gd name="connsiteY10" fmla="*/ 1847850 h 1847850"/>
              <a:gd name="connsiteX11" fmla="*/ 3438525 w 6515100"/>
              <a:gd name="connsiteY11" fmla="*/ 504825 h 1847850"/>
              <a:gd name="connsiteX12" fmla="*/ 2867025 w 6515100"/>
              <a:gd name="connsiteY12" fmla="*/ 247650 h 1847850"/>
              <a:gd name="connsiteX0" fmla="*/ 0 w 6515100"/>
              <a:gd name="connsiteY0" fmla="*/ 990600 h 1771650"/>
              <a:gd name="connsiteX1" fmla="*/ 828675 w 6515100"/>
              <a:gd name="connsiteY1" fmla="*/ 361950 h 1771650"/>
              <a:gd name="connsiteX2" fmla="*/ 1981200 w 6515100"/>
              <a:gd name="connsiteY2" fmla="*/ 685800 h 1771650"/>
              <a:gd name="connsiteX3" fmla="*/ 2343150 w 6515100"/>
              <a:gd name="connsiteY3" fmla="*/ 1143000 h 1771650"/>
              <a:gd name="connsiteX4" fmla="*/ 4419600 w 6515100"/>
              <a:gd name="connsiteY4" fmla="*/ 1447800 h 1771650"/>
              <a:gd name="connsiteX5" fmla="*/ 4933950 w 6515100"/>
              <a:gd name="connsiteY5" fmla="*/ 990600 h 1771650"/>
              <a:gd name="connsiteX6" fmla="*/ 5410200 w 6515100"/>
              <a:gd name="connsiteY6" fmla="*/ 76200 h 1771650"/>
              <a:gd name="connsiteX7" fmla="*/ 6096000 w 6515100"/>
              <a:gd name="connsiteY7" fmla="*/ 0 h 1771650"/>
              <a:gd name="connsiteX8" fmla="*/ 6515100 w 6515100"/>
              <a:gd name="connsiteY8" fmla="*/ 838200 h 1771650"/>
              <a:gd name="connsiteX9" fmla="*/ 5667375 w 6515100"/>
              <a:gd name="connsiteY9" fmla="*/ 1571625 h 1771650"/>
              <a:gd name="connsiteX10" fmla="*/ 3838575 w 6515100"/>
              <a:gd name="connsiteY10" fmla="*/ 1771650 h 1771650"/>
              <a:gd name="connsiteX11" fmla="*/ 3438525 w 6515100"/>
              <a:gd name="connsiteY11" fmla="*/ 428625 h 1771650"/>
              <a:gd name="connsiteX12" fmla="*/ 2867025 w 6515100"/>
              <a:gd name="connsiteY12" fmla="*/ 171450 h 1771650"/>
              <a:gd name="connsiteX0" fmla="*/ 0 w 6629400"/>
              <a:gd name="connsiteY0" fmla="*/ 990600 h 1771650"/>
              <a:gd name="connsiteX1" fmla="*/ 828675 w 6629400"/>
              <a:gd name="connsiteY1" fmla="*/ 361950 h 1771650"/>
              <a:gd name="connsiteX2" fmla="*/ 1981200 w 6629400"/>
              <a:gd name="connsiteY2" fmla="*/ 685800 h 1771650"/>
              <a:gd name="connsiteX3" fmla="*/ 2343150 w 6629400"/>
              <a:gd name="connsiteY3" fmla="*/ 1143000 h 1771650"/>
              <a:gd name="connsiteX4" fmla="*/ 4419600 w 6629400"/>
              <a:gd name="connsiteY4" fmla="*/ 1447800 h 1771650"/>
              <a:gd name="connsiteX5" fmla="*/ 4933950 w 6629400"/>
              <a:gd name="connsiteY5" fmla="*/ 990600 h 1771650"/>
              <a:gd name="connsiteX6" fmla="*/ 5410200 w 6629400"/>
              <a:gd name="connsiteY6" fmla="*/ 76200 h 1771650"/>
              <a:gd name="connsiteX7" fmla="*/ 6096000 w 6629400"/>
              <a:gd name="connsiteY7" fmla="*/ 0 h 1771650"/>
              <a:gd name="connsiteX8" fmla="*/ 6629400 w 6629400"/>
              <a:gd name="connsiteY8" fmla="*/ 914400 h 1771650"/>
              <a:gd name="connsiteX9" fmla="*/ 5667375 w 6629400"/>
              <a:gd name="connsiteY9" fmla="*/ 1571625 h 1771650"/>
              <a:gd name="connsiteX10" fmla="*/ 3838575 w 6629400"/>
              <a:gd name="connsiteY10" fmla="*/ 1771650 h 1771650"/>
              <a:gd name="connsiteX11" fmla="*/ 3438525 w 6629400"/>
              <a:gd name="connsiteY11" fmla="*/ 428625 h 1771650"/>
              <a:gd name="connsiteX12" fmla="*/ 2867025 w 6629400"/>
              <a:gd name="connsiteY12" fmla="*/ 171450 h 177165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38525 w 6629400"/>
              <a:gd name="connsiteY11" fmla="*/ 428625 h 1905000"/>
              <a:gd name="connsiteX12" fmla="*/ 2867025 w 6629400"/>
              <a:gd name="connsiteY12" fmla="*/ 171450 h 190500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29000 w 6629400"/>
              <a:gd name="connsiteY11" fmla="*/ 381000 h 1905000"/>
              <a:gd name="connsiteX12" fmla="*/ 2867025 w 6629400"/>
              <a:gd name="connsiteY12" fmla="*/ 171450 h 1905000"/>
              <a:gd name="connsiteX0" fmla="*/ 0 w 6629400"/>
              <a:gd name="connsiteY0" fmla="*/ 990600 h 1905000"/>
              <a:gd name="connsiteX1" fmla="*/ 828675 w 6629400"/>
              <a:gd name="connsiteY1" fmla="*/ 361950 h 1905000"/>
              <a:gd name="connsiteX2" fmla="*/ 1981200 w 6629400"/>
              <a:gd name="connsiteY2" fmla="*/ 685800 h 1905000"/>
              <a:gd name="connsiteX3" fmla="*/ 2343150 w 6629400"/>
              <a:gd name="connsiteY3" fmla="*/ 1143000 h 1905000"/>
              <a:gd name="connsiteX4" fmla="*/ 4419600 w 6629400"/>
              <a:gd name="connsiteY4" fmla="*/ 1447800 h 1905000"/>
              <a:gd name="connsiteX5" fmla="*/ 4933950 w 6629400"/>
              <a:gd name="connsiteY5" fmla="*/ 990600 h 1905000"/>
              <a:gd name="connsiteX6" fmla="*/ 5410200 w 6629400"/>
              <a:gd name="connsiteY6" fmla="*/ 76200 h 1905000"/>
              <a:gd name="connsiteX7" fmla="*/ 6096000 w 6629400"/>
              <a:gd name="connsiteY7" fmla="*/ 0 h 1905000"/>
              <a:gd name="connsiteX8" fmla="*/ 6629400 w 6629400"/>
              <a:gd name="connsiteY8" fmla="*/ 914400 h 1905000"/>
              <a:gd name="connsiteX9" fmla="*/ 5667375 w 6629400"/>
              <a:gd name="connsiteY9" fmla="*/ 1571625 h 1905000"/>
              <a:gd name="connsiteX10" fmla="*/ 3962400 w 6629400"/>
              <a:gd name="connsiteY10" fmla="*/ 1905000 h 1905000"/>
              <a:gd name="connsiteX11" fmla="*/ 3429000 w 6629400"/>
              <a:gd name="connsiteY11" fmla="*/ 381000 h 1905000"/>
              <a:gd name="connsiteX12" fmla="*/ 2743200 w 6629400"/>
              <a:gd name="connsiteY12" fmla="*/ 76200 h 1905000"/>
              <a:gd name="connsiteX0" fmla="*/ 0 w 6781800"/>
              <a:gd name="connsiteY0" fmla="*/ 914400 h 1905000"/>
              <a:gd name="connsiteX1" fmla="*/ 981075 w 6781800"/>
              <a:gd name="connsiteY1" fmla="*/ 361950 h 1905000"/>
              <a:gd name="connsiteX2" fmla="*/ 2133600 w 6781800"/>
              <a:gd name="connsiteY2" fmla="*/ 685800 h 1905000"/>
              <a:gd name="connsiteX3" fmla="*/ 2495550 w 6781800"/>
              <a:gd name="connsiteY3" fmla="*/ 1143000 h 1905000"/>
              <a:gd name="connsiteX4" fmla="*/ 4572000 w 6781800"/>
              <a:gd name="connsiteY4" fmla="*/ 1447800 h 1905000"/>
              <a:gd name="connsiteX5" fmla="*/ 5086350 w 6781800"/>
              <a:gd name="connsiteY5" fmla="*/ 990600 h 1905000"/>
              <a:gd name="connsiteX6" fmla="*/ 5562600 w 6781800"/>
              <a:gd name="connsiteY6" fmla="*/ 76200 h 1905000"/>
              <a:gd name="connsiteX7" fmla="*/ 6248400 w 6781800"/>
              <a:gd name="connsiteY7" fmla="*/ 0 h 1905000"/>
              <a:gd name="connsiteX8" fmla="*/ 6781800 w 6781800"/>
              <a:gd name="connsiteY8" fmla="*/ 914400 h 1905000"/>
              <a:gd name="connsiteX9" fmla="*/ 5819775 w 6781800"/>
              <a:gd name="connsiteY9" fmla="*/ 1571625 h 1905000"/>
              <a:gd name="connsiteX10" fmla="*/ 4114800 w 6781800"/>
              <a:gd name="connsiteY10" fmla="*/ 1905000 h 1905000"/>
              <a:gd name="connsiteX11" fmla="*/ 3581400 w 6781800"/>
              <a:gd name="connsiteY11" fmla="*/ 381000 h 1905000"/>
              <a:gd name="connsiteX12" fmla="*/ 2895600 w 6781800"/>
              <a:gd name="connsiteY12" fmla="*/ 76200 h 1905000"/>
              <a:gd name="connsiteX0" fmla="*/ 0 w 6781800"/>
              <a:gd name="connsiteY0" fmla="*/ 914400 h 1905000"/>
              <a:gd name="connsiteX1" fmla="*/ 981075 w 6781800"/>
              <a:gd name="connsiteY1" fmla="*/ 361950 h 1905000"/>
              <a:gd name="connsiteX2" fmla="*/ 1981200 w 6781800"/>
              <a:gd name="connsiteY2" fmla="*/ 685800 h 1905000"/>
              <a:gd name="connsiteX3" fmla="*/ 2495550 w 6781800"/>
              <a:gd name="connsiteY3" fmla="*/ 1143000 h 1905000"/>
              <a:gd name="connsiteX4" fmla="*/ 4572000 w 6781800"/>
              <a:gd name="connsiteY4" fmla="*/ 1447800 h 1905000"/>
              <a:gd name="connsiteX5" fmla="*/ 5086350 w 6781800"/>
              <a:gd name="connsiteY5" fmla="*/ 990600 h 1905000"/>
              <a:gd name="connsiteX6" fmla="*/ 5562600 w 6781800"/>
              <a:gd name="connsiteY6" fmla="*/ 76200 h 1905000"/>
              <a:gd name="connsiteX7" fmla="*/ 6248400 w 6781800"/>
              <a:gd name="connsiteY7" fmla="*/ 0 h 1905000"/>
              <a:gd name="connsiteX8" fmla="*/ 6781800 w 6781800"/>
              <a:gd name="connsiteY8" fmla="*/ 914400 h 1905000"/>
              <a:gd name="connsiteX9" fmla="*/ 5819775 w 6781800"/>
              <a:gd name="connsiteY9" fmla="*/ 1571625 h 1905000"/>
              <a:gd name="connsiteX10" fmla="*/ 4114800 w 6781800"/>
              <a:gd name="connsiteY10" fmla="*/ 1905000 h 1905000"/>
              <a:gd name="connsiteX11" fmla="*/ 3581400 w 6781800"/>
              <a:gd name="connsiteY11" fmla="*/ 381000 h 1905000"/>
              <a:gd name="connsiteX12" fmla="*/ 2895600 w 6781800"/>
              <a:gd name="connsiteY12" fmla="*/ 76200 h 1905000"/>
              <a:gd name="connsiteX0" fmla="*/ 0 w 6781800"/>
              <a:gd name="connsiteY0" fmla="*/ 914400 h 1905000"/>
              <a:gd name="connsiteX1" fmla="*/ 981075 w 6781800"/>
              <a:gd name="connsiteY1" fmla="*/ 361950 h 1905000"/>
              <a:gd name="connsiteX2" fmla="*/ 1981200 w 6781800"/>
              <a:gd name="connsiteY2" fmla="*/ 685800 h 1905000"/>
              <a:gd name="connsiteX3" fmla="*/ 2667000 w 6781800"/>
              <a:gd name="connsiteY3" fmla="*/ 1219200 h 1905000"/>
              <a:gd name="connsiteX4" fmla="*/ 4572000 w 6781800"/>
              <a:gd name="connsiteY4" fmla="*/ 1447800 h 1905000"/>
              <a:gd name="connsiteX5" fmla="*/ 5086350 w 6781800"/>
              <a:gd name="connsiteY5" fmla="*/ 990600 h 1905000"/>
              <a:gd name="connsiteX6" fmla="*/ 5562600 w 6781800"/>
              <a:gd name="connsiteY6" fmla="*/ 76200 h 1905000"/>
              <a:gd name="connsiteX7" fmla="*/ 6248400 w 6781800"/>
              <a:gd name="connsiteY7" fmla="*/ 0 h 1905000"/>
              <a:gd name="connsiteX8" fmla="*/ 6781800 w 6781800"/>
              <a:gd name="connsiteY8" fmla="*/ 914400 h 1905000"/>
              <a:gd name="connsiteX9" fmla="*/ 5819775 w 6781800"/>
              <a:gd name="connsiteY9" fmla="*/ 1571625 h 1905000"/>
              <a:gd name="connsiteX10" fmla="*/ 4114800 w 6781800"/>
              <a:gd name="connsiteY10" fmla="*/ 1905000 h 1905000"/>
              <a:gd name="connsiteX11" fmla="*/ 3581400 w 6781800"/>
              <a:gd name="connsiteY11" fmla="*/ 381000 h 1905000"/>
              <a:gd name="connsiteX12" fmla="*/ 2895600 w 6781800"/>
              <a:gd name="connsiteY12" fmla="*/ 76200 h 1905000"/>
              <a:gd name="connsiteX0" fmla="*/ 0 w 6781800"/>
              <a:gd name="connsiteY0" fmla="*/ 914400 h 1905000"/>
              <a:gd name="connsiteX1" fmla="*/ 981075 w 6781800"/>
              <a:gd name="connsiteY1" fmla="*/ 361950 h 1905000"/>
              <a:gd name="connsiteX2" fmla="*/ 1981200 w 6781800"/>
              <a:gd name="connsiteY2" fmla="*/ 685800 h 1905000"/>
              <a:gd name="connsiteX3" fmla="*/ 2667000 w 6781800"/>
              <a:gd name="connsiteY3" fmla="*/ 1219200 h 1905000"/>
              <a:gd name="connsiteX4" fmla="*/ 4343400 w 6781800"/>
              <a:gd name="connsiteY4" fmla="*/ 1371600 h 1905000"/>
              <a:gd name="connsiteX5" fmla="*/ 5086350 w 6781800"/>
              <a:gd name="connsiteY5" fmla="*/ 990600 h 1905000"/>
              <a:gd name="connsiteX6" fmla="*/ 5562600 w 6781800"/>
              <a:gd name="connsiteY6" fmla="*/ 76200 h 1905000"/>
              <a:gd name="connsiteX7" fmla="*/ 6248400 w 6781800"/>
              <a:gd name="connsiteY7" fmla="*/ 0 h 1905000"/>
              <a:gd name="connsiteX8" fmla="*/ 6781800 w 6781800"/>
              <a:gd name="connsiteY8" fmla="*/ 914400 h 1905000"/>
              <a:gd name="connsiteX9" fmla="*/ 5819775 w 6781800"/>
              <a:gd name="connsiteY9" fmla="*/ 1571625 h 1905000"/>
              <a:gd name="connsiteX10" fmla="*/ 4114800 w 6781800"/>
              <a:gd name="connsiteY10" fmla="*/ 1905000 h 1905000"/>
              <a:gd name="connsiteX11" fmla="*/ 3581400 w 6781800"/>
              <a:gd name="connsiteY11" fmla="*/ 381000 h 1905000"/>
              <a:gd name="connsiteX12" fmla="*/ 2895600 w 6781800"/>
              <a:gd name="connsiteY12" fmla="*/ 76200 h 1905000"/>
              <a:gd name="connsiteX0" fmla="*/ 0 w 6781800"/>
              <a:gd name="connsiteY0" fmla="*/ 914400 h 1905000"/>
              <a:gd name="connsiteX1" fmla="*/ 981075 w 6781800"/>
              <a:gd name="connsiteY1" fmla="*/ 361950 h 1905000"/>
              <a:gd name="connsiteX2" fmla="*/ 1981200 w 6781800"/>
              <a:gd name="connsiteY2" fmla="*/ 685800 h 1905000"/>
              <a:gd name="connsiteX3" fmla="*/ 2667000 w 6781800"/>
              <a:gd name="connsiteY3" fmla="*/ 1219200 h 1905000"/>
              <a:gd name="connsiteX4" fmla="*/ 4343400 w 6781800"/>
              <a:gd name="connsiteY4" fmla="*/ 1371600 h 1905000"/>
              <a:gd name="connsiteX5" fmla="*/ 5105400 w 6781800"/>
              <a:gd name="connsiteY5" fmla="*/ 914400 h 1905000"/>
              <a:gd name="connsiteX6" fmla="*/ 5562600 w 6781800"/>
              <a:gd name="connsiteY6" fmla="*/ 76200 h 1905000"/>
              <a:gd name="connsiteX7" fmla="*/ 6248400 w 6781800"/>
              <a:gd name="connsiteY7" fmla="*/ 0 h 1905000"/>
              <a:gd name="connsiteX8" fmla="*/ 6781800 w 6781800"/>
              <a:gd name="connsiteY8" fmla="*/ 914400 h 1905000"/>
              <a:gd name="connsiteX9" fmla="*/ 5819775 w 6781800"/>
              <a:gd name="connsiteY9" fmla="*/ 1571625 h 1905000"/>
              <a:gd name="connsiteX10" fmla="*/ 4114800 w 6781800"/>
              <a:gd name="connsiteY10" fmla="*/ 1905000 h 1905000"/>
              <a:gd name="connsiteX11" fmla="*/ 3581400 w 6781800"/>
              <a:gd name="connsiteY11" fmla="*/ 381000 h 1905000"/>
              <a:gd name="connsiteX12" fmla="*/ 2895600 w 6781800"/>
              <a:gd name="connsiteY12" fmla="*/ 76200 h 1905000"/>
              <a:gd name="connsiteX0" fmla="*/ 0 w 6781800"/>
              <a:gd name="connsiteY0" fmla="*/ 838200 h 1828800"/>
              <a:gd name="connsiteX1" fmla="*/ 981075 w 6781800"/>
              <a:gd name="connsiteY1" fmla="*/ 285750 h 1828800"/>
              <a:gd name="connsiteX2" fmla="*/ 1981200 w 6781800"/>
              <a:gd name="connsiteY2" fmla="*/ 609600 h 1828800"/>
              <a:gd name="connsiteX3" fmla="*/ 2667000 w 6781800"/>
              <a:gd name="connsiteY3" fmla="*/ 1143000 h 1828800"/>
              <a:gd name="connsiteX4" fmla="*/ 4343400 w 6781800"/>
              <a:gd name="connsiteY4" fmla="*/ 1295400 h 1828800"/>
              <a:gd name="connsiteX5" fmla="*/ 5105400 w 6781800"/>
              <a:gd name="connsiteY5" fmla="*/ 838200 h 1828800"/>
              <a:gd name="connsiteX6" fmla="*/ 5562600 w 6781800"/>
              <a:gd name="connsiteY6" fmla="*/ 0 h 1828800"/>
              <a:gd name="connsiteX7" fmla="*/ 6324600 w 6781800"/>
              <a:gd name="connsiteY7" fmla="*/ 0 h 1828800"/>
              <a:gd name="connsiteX8" fmla="*/ 6781800 w 6781800"/>
              <a:gd name="connsiteY8" fmla="*/ 838200 h 1828800"/>
              <a:gd name="connsiteX9" fmla="*/ 5819775 w 6781800"/>
              <a:gd name="connsiteY9" fmla="*/ 1495425 h 1828800"/>
              <a:gd name="connsiteX10" fmla="*/ 4114800 w 6781800"/>
              <a:gd name="connsiteY10" fmla="*/ 1828800 h 1828800"/>
              <a:gd name="connsiteX11" fmla="*/ 3581400 w 6781800"/>
              <a:gd name="connsiteY11" fmla="*/ 304800 h 1828800"/>
              <a:gd name="connsiteX12" fmla="*/ 2895600 w 6781800"/>
              <a:gd name="connsiteY12" fmla="*/ 0 h 1828800"/>
              <a:gd name="connsiteX0" fmla="*/ 0 w 6781800"/>
              <a:gd name="connsiteY0" fmla="*/ 838200 h 1828800"/>
              <a:gd name="connsiteX1" fmla="*/ 981075 w 6781800"/>
              <a:gd name="connsiteY1" fmla="*/ 285750 h 1828800"/>
              <a:gd name="connsiteX2" fmla="*/ 1981200 w 6781800"/>
              <a:gd name="connsiteY2" fmla="*/ 609600 h 1828800"/>
              <a:gd name="connsiteX3" fmla="*/ 2667000 w 6781800"/>
              <a:gd name="connsiteY3" fmla="*/ 1143000 h 1828800"/>
              <a:gd name="connsiteX4" fmla="*/ 4343400 w 6781800"/>
              <a:gd name="connsiteY4" fmla="*/ 1295400 h 1828800"/>
              <a:gd name="connsiteX5" fmla="*/ 5105400 w 6781800"/>
              <a:gd name="connsiteY5" fmla="*/ 838200 h 1828800"/>
              <a:gd name="connsiteX6" fmla="*/ 5562600 w 6781800"/>
              <a:gd name="connsiteY6" fmla="*/ 0 h 1828800"/>
              <a:gd name="connsiteX7" fmla="*/ 6324600 w 6781800"/>
              <a:gd name="connsiteY7" fmla="*/ 0 h 1828800"/>
              <a:gd name="connsiteX8" fmla="*/ 6781800 w 6781800"/>
              <a:gd name="connsiteY8" fmla="*/ 838200 h 1828800"/>
              <a:gd name="connsiteX9" fmla="*/ 6019800 w 6781800"/>
              <a:gd name="connsiteY9" fmla="*/ 1676400 h 1828800"/>
              <a:gd name="connsiteX10" fmla="*/ 4114800 w 6781800"/>
              <a:gd name="connsiteY10" fmla="*/ 1828800 h 1828800"/>
              <a:gd name="connsiteX11" fmla="*/ 3581400 w 6781800"/>
              <a:gd name="connsiteY11" fmla="*/ 304800 h 1828800"/>
              <a:gd name="connsiteX12" fmla="*/ 2895600 w 6781800"/>
              <a:gd name="connsiteY12" fmla="*/ 0 h 1828800"/>
              <a:gd name="connsiteX0" fmla="*/ 0 w 6781800"/>
              <a:gd name="connsiteY0" fmla="*/ 838200 h 1828800"/>
              <a:gd name="connsiteX1" fmla="*/ 981075 w 6781800"/>
              <a:gd name="connsiteY1" fmla="*/ 285750 h 1828800"/>
              <a:gd name="connsiteX2" fmla="*/ 1981200 w 6781800"/>
              <a:gd name="connsiteY2" fmla="*/ 609600 h 1828800"/>
              <a:gd name="connsiteX3" fmla="*/ 2667000 w 6781800"/>
              <a:gd name="connsiteY3" fmla="*/ 1143000 h 1828800"/>
              <a:gd name="connsiteX4" fmla="*/ 4343400 w 6781800"/>
              <a:gd name="connsiteY4" fmla="*/ 1295400 h 1828800"/>
              <a:gd name="connsiteX5" fmla="*/ 5105400 w 6781800"/>
              <a:gd name="connsiteY5" fmla="*/ 838200 h 1828800"/>
              <a:gd name="connsiteX6" fmla="*/ 5562600 w 6781800"/>
              <a:gd name="connsiteY6" fmla="*/ 0 h 1828800"/>
              <a:gd name="connsiteX7" fmla="*/ 6324600 w 6781800"/>
              <a:gd name="connsiteY7" fmla="*/ 0 h 1828800"/>
              <a:gd name="connsiteX8" fmla="*/ 6781800 w 6781800"/>
              <a:gd name="connsiteY8" fmla="*/ 838200 h 1828800"/>
              <a:gd name="connsiteX9" fmla="*/ 6019800 w 6781800"/>
              <a:gd name="connsiteY9" fmla="*/ 1676400 h 1828800"/>
              <a:gd name="connsiteX10" fmla="*/ 4419600 w 6781800"/>
              <a:gd name="connsiteY10" fmla="*/ 1828800 h 1828800"/>
              <a:gd name="connsiteX11" fmla="*/ 3581400 w 6781800"/>
              <a:gd name="connsiteY11" fmla="*/ 304800 h 1828800"/>
              <a:gd name="connsiteX12" fmla="*/ 2895600 w 6781800"/>
              <a:gd name="connsiteY12" fmla="*/ 0 h 1828800"/>
              <a:gd name="connsiteX0" fmla="*/ 0 w 6781800"/>
              <a:gd name="connsiteY0" fmla="*/ 838200 h 1828800"/>
              <a:gd name="connsiteX1" fmla="*/ 981075 w 6781800"/>
              <a:gd name="connsiteY1" fmla="*/ 285750 h 1828800"/>
              <a:gd name="connsiteX2" fmla="*/ 1981200 w 6781800"/>
              <a:gd name="connsiteY2" fmla="*/ 609600 h 1828800"/>
              <a:gd name="connsiteX3" fmla="*/ 2667000 w 6781800"/>
              <a:gd name="connsiteY3" fmla="*/ 1143000 h 1828800"/>
              <a:gd name="connsiteX4" fmla="*/ 4343400 w 6781800"/>
              <a:gd name="connsiteY4" fmla="*/ 1295400 h 1828800"/>
              <a:gd name="connsiteX5" fmla="*/ 5105400 w 6781800"/>
              <a:gd name="connsiteY5" fmla="*/ 838200 h 1828800"/>
              <a:gd name="connsiteX6" fmla="*/ 5562600 w 6781800"/>
              <a:gd name="connsiteY6" fmla="*/ 0 h 1828800"/>
              <a:gd name="connsiteX7" fmla="*/ 6324600 w 6781800"/>
              <a:gd name="connsiteY7" fmla="*/ 0 h 1828800"/>
              <a:gd name="connsiteX8" fmla="*/ 6781800 w 6781800"/>
              <a:gd name="connsiteY8" fmla="*/ 838200 h 1828800"/>
              <a:gd name="connsiteX9" fmla="*/ 6096000 w 6781800"/>
              <a:gd name="connsiteY9" fmla="*/ 1828800 h 1828800"/>
              <a:gd name="connsiteX10" fmla="*/ 4419600 w 6781800"/>
              <a:gd name="connsiteY10" fmla="*/ 1828800 h 1828800"/>
              <a:gd name="connsiteX11" fmla="*/ 3581400 w 6781800"/>
              <a:gd name="connsiteY11" fmla="*/ 304800 h 1828800"/>
              <a:gd name="connsiteX12" fmla="*/ 2895600 w 6781800"/>
              <a:gd name="connsiteY12" fmla="*/ 0 h 1828800"/>
              <a:gd name="connsiteX0" fmla="*/ 0 w 6781800"/>
              <a:gd name="connsiteY0" fmla="*/ 838200 h 1828800"/>
              <a:gd name="connsiteX1" fmla="*/ 981075 w 6781800"/>
              <a:gd name="connsiteY1" fmla="*/ 285750 h 1828800"/>
              <a:gd name="connsiteX2" fmla="*/ 1981200 w 6781800"/>
              <a:gd name="connsiteY2" fmla="*/ 609600 h 1828800"/>
              <a:gd name="connsiteX3" fmla="*/ 2667000 w 6781800"/>
              <a:gd name="connsiteY3" fmla="*/ 1143000 h 1828800"/>
              <a:gd name="connsiteX4" fmla="*/ 4343400 w 6781800"/>
              <a:gd name="connsiteY4" fmla="*/ 1295400 h 1828800"/>
              <a:gd name="connsiteX5" fmla="*/ 5105400 w 6781800"/>
              <a:gd name="connsiteY5" fmla="*/ 838200 h 1828800"/>
              <a:gd name="connsiteX6" fmla="*/ 5562600 w 6781800"/>
              <a:gd name="connsiteY6" fmla="*/ 0 h 1828800"/>
              <a:gd name="connsiteX7" fmla="*/ 6324600 w 6781800"/>
              <a:gd name="connsiteY7" fmla="*/ 0 h 1828800"/>
              <a:gd name="connsiteX8" fmla="*/ 6781800 w 6781800"/>
              <a:gd name="connsiteY8" fmla="*/ 838200 h 1828800"/>
              <a:gd name="connsiteX9" fmla="*/ 6096000 w 6781800"/>
              <a:gd name="connsiteY9" fmla="*/ 1828800 h 1828800"/>
              <a:gd name="connsiteX10" fmla="*/ 4419600 w 6781800"/>
              <a:gd name="connsiteY10" fmla="*/ 1828800 h 1828800"/>
              <a:gd name="connsiteX11" fmla="*/ 3581400 w 6781800"/>
              <a:gd name="connsiteY11" fmla="*/ 76200 h 1828800"/>
              <a:gd name="connsiteX12" fmla="*/ 2895600 w 6781800"/>
              <a:gd name="connsiteY12" fmla="*/ 0 h 1828800"/>
              <a:gd name="connsiteX0" fmla="*/ 0 w 6781800"/>
              <a:gd name="connsiteY0" fmla="*/ 1219200 h 2209800"/>
              <a:gd name="connsiteX1" fmla="*/ 981075 w 6781800"/>
              <a:gd name="connsiteY1" fmla="*/ 666750 h 2209800"/>
              <a:gd name="connsiteX2" fmla="*/ 1981200 w 6781800"/>
              <a:gd name="connsiteY2" fmla="*/ 990600 h 2209800"/>
              <a:gd name="connsiteX3" fmla="*/ 2667000 w 6781800"/>
              <a:gd name="connsiteY3" fmla="*/ 1524000 h 2209800"/>
              <a:gd name="connsiteX4" fmla="*/ 4343400 w 6781800"/>
              <a:gd name="connsiteY4" fmla="*/ 1676400 h 2209800"/>
              <a:gd name="connsiteX5" fmla="*/ 5105400 w 6781800"/>
              <a:gd name="connsiteY5" fmla="*/ 1219200 h 2209800"/>
              <a:gd name="connsiteX6" fmla="*/ 5562600 w 6781800"/>
              <a:gd name="connsiteY6" fmla="*/ 381000 h 2209800"/>
              <a:gd name="connsiteX7" fmla="*/ 6324600 w 6781800"/>
              <a:gd name="connsiteY7" fmla="*/ 381000 h 2209800"/>
              <a:gd name="connsiteX8" fmla="*/ 6781800 w 6781800"/>
              <a:gd name="connsiteY8" fmla="*/ 1219200 h 2209800"/>
              <a:gd name="connsiteX9" fmla="*/ 6096000 w 6781800"/>
              <a:gd name="connsiteY9" fmla="*/ 2209800 h 2209800"/>
              <a:gd name="connsiteX10" fmla="*/ 4419600 w 6781800"/>
              <a:gd name="connsiteY10" fmla="*/ 2209800 h 2209800"/>
              <a:gd name="connsiteX11" fmla="*/ 3581400 w 6781800"/>
              <a:gd name="connsiteY11" fmla="*/ 457200 h 2209800"/>
              <a:gd name="connsiteX12" fmla="*/ 3124200 w 6781800"/>
              <a:gd name="connsiteY12" fmla="*/ 0 h 2209800"/>
              <a:gd name="connsiteX0" fmla="*/ 0 w 6781800"/>
              <a:gd name="connsiteY0" fmla="*/ 1219200 h 2209800"/>
              <a:gd name="connsiteX1" fmla="*/ 981075 w 6781800"/>
              <a:gd name="connsiteY1" fmla="*/ 666750 h 2209800"/>
              <a:gd name="connsiteX2" fmla="*/ 1828800 w 6781800"/>
              <a:gd name="connsiteY2" fmla="*/ 1066800 h 2209800"/>
              <a:gd name="connsiteX3" fmla="*/ 2667000 w 6781800"/>
              <a:gd name="connsiteY3" fmla="*/ 1524000 h 2209800"/>
              <a:gd name="connsiteX4" fmla="*/ 4343400 w 6781800"/>
              <a:gd name="connsiteY4" fmla="*/ 1676400 h 2209800"/>
              <a:gd name="connsiteX5" fmla="*/ 5105400 w 6781800"/>
              <a:gd name="connsiteY5" fmla="*/ 1219200 h 2209800"/>
              <a:gd name="connsiteX6" fmla="*/ 5562600 w 6781800"/>
              <a:gd name="connsiteY6" fmla="*/ 381000 h 2209800"/>
              <a:gd name="connsiteX7" fmla="*/ 6324600 w 6781800"/>
              <a:gd name="connsiteY7" fmla="*/ 381000 h 2209800"/>
              <a:gd name="connsiteX8" fmla="*/ 6781800 w 6781800"/>
              <a:gd name="connsiteY8" fmla="*/ 1219200 h 2209800"/>
              <a:gd name="connsiteX9" fmla="*/ 6096000 w 6781800"/>
              <a:gd name="connsiteY9" fmla="*/ 2209800 h 2209800"/>
              <a:gd name="connsiteX10" fmla="*/ 4419600 w 6781800"/>
              <a:gd name="connsiteY10" fmla="*/ 2209800 h 2209800"/>
              <a:gd name="connsiteX11" fmla="*/ 3581400 w 6781800"/>
              <a:gd name="connsiteY11" fmla="*/ 457200 h 2209800"/>
              <a:gd name="connsiteX12" fmla="*/ 3124200 w 6781800"/>
              <a:gd name="connsiteY12" fmla="*/ 0 h 2209800"/>
              <a:gd name="connsiteX0" fmla="*/ 0 w 6781800"/>
              <a:gd name="connsiteY0" fmla="*/ 1219200 h 2209800"/>
              <a:gd name="connsiteX1" fmla="*/ 838200 w 6781800"/>
              <a:gd name="connsiteY1" fmla="*/ 762000 h 2209800"/>
              <a:gd name="connsiteX2" fmla="*/ 1828800 w 6781800"/>
              <a:gd name="connsiteY2" fmla="*/ 1066800 h 2209800"/>
              <a:gd name="connsiteX3" fmla="*/ 2667000 w 6781800"/>
              <a:gd name="connsiteY3" fmla="*/ 1524000 h 2209800"/>
              <a:gd name="connsiteX4" fmla="*/ 4343400 w 6781800"/>
              <a:gd name="connsiteY4" fmla="*/ 1676400 h 2209800"/>
              <a:gd name="connsiteX5" fmla="*/ 5105400 w 6781800"/>
              <a:gd name="connsiteY5" fmla="*/ 1219200 h 2209800"/>
              <a:gd name="connsiteX6" fmla="*/ 5562600 w 6781800"/>
              <a:gd name="connsiteY6" fmla="*/ 381000 h 2209800"/>
              <a:gd name="connsiteX7" fmla="*/ 6324600 w 6781800"/>
              <a:gd name="connsiteY7" fmla="*/ 381000 h 2209800"/>
              <a:gd name="connsiteX8" fmla="*/ 6781800 w 6781800"/>
              <a:gd name="connsiteY8" fmla="*/ 1219200 h 2209800"/>
              <a:gd name="connsiteX9" fmla="*/ 6096000 w 6781800"/>
              <a:gd name="connsiteY9" fmla="*/ 2209800 h 2209800"/>
              <a:gd name="connsiteX10" fmla="*/ 4419600 w 6781800"/>
              <a:gd name="connsiteY10" fmla="*/ 2209800 h 2209800"/>
              <a:gd name="connsiteX11" fmla="*/ 3581400 w 6781800"/>
              <a:gd name="connsiteY11" fmla="*/ 457200 h 2209800"/>
              <a:gd name="connsiteX12" fmla="*/ 3124200 w 6781800"/>
              <a:gd name="connsiteY12" fmla="*/ 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81800" h="2209800">
                <a:moveTo>
                  <a:pt x="0" y="1219200"/>
                </a:moveTo>
                <a:lnTo>
                  <a:pt x="838200" y="762000"/>
                </a:lnTo>
                <a:lnTo>
                  <a:pt x="1828800" y="1066800"/>
                </a:lnTo>
                <a:lnTo>
                  <a:pt x="2667000" y="1524000"/>
                </a:lnTo>
                <a:lnTo>
                  <a:pt x="4343400" y="1676400"/>
                </a:lnTo>
                <a:lnTo>
                  <a:pt x="5105400" y="1219200"/>
                </a:lnTo>
                <a:lnTo>
                  <a:pt x="5562600" y="381000"/>
                </a:lnTo>
                <a:lnTo>
                  <a:pt x="6324600" y="381000"/>
                </a:lnTo>
                <a:lnTo>
                  <a:pt x="6781800" y="1219200"/>
                </a:lnTo>
                <a:lnTo>
                  <a:pt x="6096000" y="2209800"/>
                </a:lnTo>
                <a:lnTo>
                  <a:pt x="4419600" y="2209800"/>
                </a:lnTo>
                <a:lnTo>
                  <a:pt x="3581400" y="457200"/>
                </a:lnTo>
                <a:lnTo>
                  <a:pt x="3124200" y="0"/>
                </a:ln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Maximal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25908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Given a value for group size </a:t>
            </a:r>
            <a:r>
              <a:rPr lang="en-US" sz="2400" b="1" i="1" dirty="0" smtClean="0"/>
              <a:t>m</a:t>
            </a:r>
            <a:r>
              <a:rPr lang="en-US" sz="2400" dirty="0" smtClean="0"/>
              <a:t> and duration </a:t>
            </a:r>
            <a:r>
              <a:rPr lang="el-GR" sz="2400" b="1" i="1" dirty="0" smtClean="0"/>
              <a:t>δ</a:t>
            </a:r>
            <a:r>
              <a:rPr lang="en-US" sz="2400" dirty="0" smtClean="0"/>
              <a:t> and distance: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Compute the </a:t>
            </a:r>
            <a:r>
              <a:rPr lang="en-US" sz="2400" dirty="0" err="1" smtClean="0"/>
              <a:t>Reeb</a:t>
            </a:r>
            <a:r>
              <a:rPr lang="en-US" sz="2400" dirty="0" smtClean="0"/>
              <a:t> graph using distance </a:t>
            </a:r>
            <a:r>
              <a:rPr lang="en-US" sz="2400" b="1" i="1" dirty="0" smtClean="0"/>
              <a:t>d</a:t>
            </a:r>
            <a:endParaRPr lang="en-US" sz="2400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/>
              <a:t>Annotate its edges and vertices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Process the vertices in time-order, maintaining known maximal groups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Filter the maximal groups (using </a:t>
            </a:r>
            <a:r>
              <a:rPr lang="en-US" sz="2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l-GR" sz="2400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δ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4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187450" y="5153025"/>
            <a:ext cx="76200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187450" y="5457825"/>
            <a:ext cx="762000" cy="304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949450" y="5457825"/>
            <a:ext cx="167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625850" y="5076825"/>
            <a:ext cx="838200" cy="381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25850" y="5457825"/>
            <a:ext cx="2514600" cy="6858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187450" y="6143625"/>
            <a:ext cx="4953000" cy="228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40450" y="6143625"/>
            <a:ext cx="18288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4464050" y="4619625"/>
            <a:ext cx="35052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464050" y="5076825"/>
            <a:ext cx="3505200" cy="152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893050" y="45434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893050" y="60674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7893050" y="51530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549650" y="53816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387850" y="50006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64250" y="60674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1111250" y="50768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11250" y="56864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111250" y="62960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873250" y="5381625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grpSp>
        <p:nvGrpSpPr>
          <p:cNvPr id="32790" name="Group 47"/>
          <p:cNvGrpSpPr>
            <a:grpSpLocks/>
          </p:cNvGrpSpPr>
          <p:nvPr/>
        </p:nvGrpSpPr>
        <p:grpSpPr bwMode="auto">
          <a:xfrm>
            <a:off x="1225550" y="4391025"/>
            <a:ext cx="6605588" cy="1893888"/>
            <a:chOff x="1256883" y="3200400"/>
            <a:chExt cx="6606818" cy="1893332"/>
          </a:xfrm>
        </p:grpSpPr>
        <p:sp>
          <p:nvSpPr>
            <p:cNvPr id="32802" name="TextBox 48"/>
            <p:cNvSpPr txBox="1">
              <a:spLocks noChangeArrowheads="1"/>
            </p:cNvSpPr>
            <p:nvPr/>
          </p:nvSpPr>
          <p:spPr bwMode="auto">
            <a:xfrm>
              <a:off x="2544565" y="4724400"/>
              <a:ext cx="80823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purple</a:t>
              </a:r>
            </a:p>
          </p:txBody>
        </p:sp>
        <p:sp>
          <p:nvSpPr>
            <p:cNvPr id="32803" name="TextBox 49"/>
            <p:cNvSpPr txBox="1">
              <a:spLocks noChangeArrowheads="1"/>
            </p:cNvSpPr>
            <p:nvPr/>
          </p:nvSpPr>
          <p:spPr bwMode="auto">
            <a:xfrm>
              <a:off x="1981200" y="3886200"/>
              <a:ext cx="168796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2804" name="TextBox 50"/>
            <p:cNvSpPr txBox="1">
              <a:spLocks noChangeArrowheads="1"/>
            </p:cNvSpPr>
            <p:nvPr/>
          </p:nvSpPr>
          <p:spPr bwMode="auto">
            <a:xfrm>
              <a:off x="1256883" y="3669268"/>
              <a:ext cx="125771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2805" name="TextBox 51"/>
            <p:cNvSpPr txBox="1">
              <a:spLocks noChangeArrowheads="1"/>
            </p:cNvSpPr>
            <p:nvPr/>
          </p:nvSpPr>
          <p:spPr bwMode="auto">
            <a:xfrm>
              <a:off x="1447800" y="4343400"/>
              <a:ext cx="502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2806" name="TextBox 52"/>
            <p:cNvSpPr txBox="1">
              <a:spLocks noChangeArrowheads="1"/>
            </p:cNvSpPr>
            <p:nvPr/>
          </p:nvSpPr>
          <p:spPr bwMode="auto">
            <a:xfrm>
              <a:off x="4800600" y="4267200"/>
              <a:ext cx="72712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2807" name="TextBox 53"/>
            <p:cNvSpPr txBox="1">
              <a:spLocks noChangeArrowheads="1"/>
            </p:cNvSpPr>
            <p:nvPr/>
          </p:nvSpPr>
          <p:spPr bwMode="auto">
            <a:xfrm>
              <a:off x="6400800" y="4572000"/>
              <a:ext cx="146290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purple</a:t>
              </a:r>
              <a:r>
                <a:rPr lang="en-US" b="1">
                  <a:latin typeface="Calibri" pitchFamily="34" charset="0"/>
                </a:rPr>
                <a:t>,</a:t>
              </a:r>
              <a:r>
                <a:rPr lang="en-US" b="1">
                  <a:solidFill>
                    <a:srgbClr val="7030A0"/>
                  </a:solidFill>
                  <a:latin typeface="Calibri" pitchFamily="34" charset="0"/>
                </a:rPr>
                <a:t> </a:t>
              </a:r>
              <a:r>
                <a:rPr lang="en-US" b="1">
                  <a:solidFill>
                    <a:srgbClr val="00B050"/>
                  </a:solidFill>
                  <a:latin typeface="Calibri" pitchFamily="34" charset="0"/>
                </a:rPr>
                <a:t>green</a:t>
              </a:r>
            </a:p>
          </p:txBody>
        </p:sp>
        <p:sp>
          <p:nvSpPr>
            <p:cNvPr id="32808" name="TextBox 54"/>
            <p:cNvSpPr txBox="1">
              <a:spLocks noChangeArrowheads="1"/>
            </p:cNvSpPr>
            <p:nvPr/>
          </p:nvSpPr>
          <p:spPr bwMode="auto">
            <a:xfrm>
              <a:off x="6705600" y="3657600"/>
              <a:ext cx="50270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2809" name="TextBox 55"/>
            <p:cNvSpPr txBox="1">
              <a:spLocks noChangeArrowheads="1"/>
            </p:cNvSpPr>
            <p:nvPr/>
          </p:nvSpPr>
          <p:spPr bwMode="auto">
            <a:xfrm>
              <a:off x="6635950" y="3200400"/>
              <a:ext cx="6030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  <p:sp>
          <p:nvSpPr>
            <p:cNvPr id="32810" name="TextBox 56"/>
            <p:cNvSpPr txBox="1">
              <a:spLocks noChangeArrowheads="1"/>
            </p:cNvSpPr>
            <p:nvPr/>
          </p:nvSpPr>
          <p:spPr bwMode="auto">
            <a:xfrm>
              <a:off x="3352800" y="3657600"/>
              <a:ext cx="10332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solidFill>
                    <a:srgbClr val="C00000"/>
                  </a:solidFill>
                  <a:latin typeface="Calibri" pitchFamily="34" charset="0"/>
                </a:rPr>
                <a:t>red</a:t>
              </a:r>
              <a:r>
                <a:rPr lang="en-US" b="1">
                  <a:latin typeface="Calibri" pitchFamily="34" charset="0"/>
                </a:rPr>
                <a:t>, </a:t>
              </a:r>
              <a:r>
                <a:rPr lang="en-US" b="1">
                  <a:solidFill>
                    <a:srgbClr val="0070C0"/>
                  </a:solidFill>
                  <a:latin typeface="Calibri" pitchFamily="34" charset="0"/>
                </a:rPr>
                <a:t>blue</a:t>
              </a:r>
              <a:endParaRPr lang="en-US" b="1">
                <a:solidFill>
                  <a:srgbClr val="00B050"/>
                </a:solidFill>
                <a:latin typeface="Calibri" pitchFamily="34" charset="0"/>
              </a:endParaRPr>
            </a:p>
          </p:txBody>
        </p:sp>
      </p:grpSp>
      <p:grpSp>
        <p:nvGrpSpPr>
          <p:cNvPr id="32791" name="Group 57"/>
          <p:cNvGrpSpPr>
            <a:grpSpLocks/>
          </p:cNvGrpSpPr>
          <p:nvPr/>
        </p:nvGrpSpPr>
        <p:grpSpPr bwMode="auto">
          <a:xfrm>
            <a:off x="501650" y="4391025"/>
            <a:ext cx="8280400" cy="2286000"/>
            <a:chOff x="533400" y="3200400"/>
            <a:chExt cx="8280758" cy="2286000"/>
          </a:xfrm>
        </p:grpSpPr>
        <p:sp>
          <p:nvSpPr>
            <p:cNvPr id="32792" name="TextBox 58"/>
            <p:cNvSpPr txBox="1">
              <a:spLocks noChangeArrowheads="1"/>
            </p:cNvSpPr>
            <p:nvPr/>
          </p:nvSpPr>
          <p:spPr bwMode="auto">
            <a:xfrm>
              <a:off x="533400" y="49530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2793" name="TextBox 59"/>
            <p:cNvSpPr txBox="1">
              <a:spLocks noChangeArrowheads="1"/>
            </p:cNvSpPr>
            <p:nvPr/>
          </p:nvSpPr>
          <p:spPr bwMode="auto">
            <a:xfrm>
              <a:off x="1905000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</a:t>
              </a:r>
            </a:p>
          </p:txBody>
        </p:sp>
        <p:sp>
          <p:nvSpPr>
            <p:cNvPr id="32794" name="TextBox 60"/>
            <p:cNvSpPr txBox="1">
              <a:spLocks noChangeArrowheads="1"/>
            </p:cNvSpPr>
            <p:nvPr/>
          </p:nvSpPr>
          <p:spPr bwMode="auto">
            <a:xfrm>
              <a:off x="3429000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=4</a:t>
              </a:r>
            </a:p>
          </p:txBody>
        </p:sp>
        <p:sp>
          <p:nvSpPr>
            <p:cNvPr id="32795" name="TextBox 61"/>
            <p:cNvSpPr txBox="1">
              <a:spLocks noChangeArrowheads="1"/>
            </p:cNvSpPr>
            <p:nvPr/>
          </p:nvSpPr>
          <p:spPr bwMode="auto">
            <a:xfrm>
              <a:off x="4343400" y="394329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=5</a:t>
              </a:r>
            </a:p>
          </p:txBody>
        </p:sp>
        <p:sp>
          <p:nvSpPr>
            <p:cNvPr id="32796" name="TextBox 62"/>
            <p:cNvSpPr txBox="1">
              <a:spLocks noChangeArrowheads="1"/>
            </p:cNvSpPr>
            <p:nvPr/>
          </p:nvSpPr>
          <p:spPr bwMode="auto">
            <a:xfrm>
              <a:off x="5943600" y="508629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=8</a:t>
              </a:r>
            </a:p>
          </p:txBody>
        </p:sp>
        <p:sp>
          <p:nvSpPr>
            <p:cNvPr id="32797" name="TextBox 63"/>
            <p:cNvSpPr txBox="1">
              <a:spLocks noChangeArrowheads="1"/>
            </p:cNvSpPr>
            <p:nvPr/>
          </p:nvSpPr>
          <p:spPr bwMode="auto">
            <a:xfrm>
              <a:off x="8153400" y="320040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  <p:sp>
          <p:nvSpPr>
            <p:cNvPr id="32798" name="TextBox 64"/>
            <p:cNvSpPr txBox="1">
              <a:spLocks noChangeArrowheads="1"/>
            </p:cNvSpPr>
            <p:nvPr/>
          </p:nvSpPr>
          <p:spPr bwMode="auto">
            <a:xfrm>
              <a:off x="533400" y="37338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2799" name="TextBox 65"/>
            <p:cNvSpPr txBox="1">
              <a:spLocks noChangeArrowheads="1"/>
            </p:cNvSpPr>
            <p:nvPr/>
          </p:nvSpPr>
          <p:spPr bwMode="auto">
            <a:xfrm>
              <a:off x="535885" y="4343400"/>
              <a:ext cx="530915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=0</a:t>
              </a:r>
            </a:p>
          </p:txBody>
        </p:sp>
        <p:sp>
          <p:nvSpPr>
            <p:cNvPr id="32800" name="TextBox 66"/>
            <p:cNvSpPr txBox="1">
              <a:spLocks noChangeArrowheads="1"/>
            </p:cNvSpPr>
            <p:nvPr/>
          </p:nvSpPr>
          <p:spPr bwMode="auto">
            <a:xfrm>
              <a:off x="8153400" y="379089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  <p:sp>
          <p:nvSpPr>
            <p:cNvPr id="32801" name="TextBox 67"/>
            <p:cNvSpPr txBox="1">
              <a:spLocks noChangeArrowheads="1"/>
            </p:cNvSpPr>
            <p:nvPr/>
          </p:nvSpPr>
          <p:spPr bwMode="auto">
            <a:xfrm>
              <a:off x="8153400" y="4724400"/>
              <a:ext cx="660758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1" i="1">
                  <a:latin typeface="Calibri" pitchFamily="34" charset="0"/>
                </a:rPr>
                <a:t>t</a:t>
              </a:r>
              <a:r>
                <a:rPr lang="en-US" sz="2000">
                  <a:latin typeface="Calibri" pitchFamily="34" charset="0"/>
                </a:rPr>
                <a:t>=10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Maximal Groups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2590800"/>
          </a:xfrm>
        </p:spPr>
        <p:txBody>
          <a:bodyPr/>
          <a:lstStyle/>
          <a:p>
            <a:r>
              <a:rPr lang="en-US" sz="2400" smtClean="0"/>
              <a:t>Given a value for group size </a:t>
            </a:r>
            <a:r>
              <a:rPr lang="en-US" sz="2400" b="1" i="1" smtClean="0"/>
              <a:t>m</a:t>
            </a:r>
            <a:r>
              <a:rPr lang="en-US" sz="2400" smtClean="0"/>
              <a:t> and duration </a:t>
            </a:r>
            <a:r>
              <a:rPr lang="el-GR" sz="2400" b="1" i="1" smtClean="0"/>
              <a:t>δ</a:t>
            </a:r>
            <a:r>
              <a:rPr lang="en-US" sz="2400" smtClean="0"/>
              <a:t> and distance:</a:t>
            </a:r>
          </a:p>
          <a:p>
            <a:r>
              <a:rPr lang="en-US" sz="2400" smtClean="0"/>
              <a:t>Compute the Reeb graph using distance </a:t>
            </a:r>
            <a:r>
              <a:rPr lang="en-US" sz="2400" b="1" i="1" smtClean="0"/>
              <a:t>d</a:t>
            </a:r>
            <a:endParaRPr lang="en-US" sz="2400" smtClean="0"/>
          </a:p>
          <a:p>
            <a:r>
              <a:rPr lang="en-US" sz="2400" smtClean="0"/>
              <a:t>Annotate its edges and vertices</a:t>
            </a:r>
          </a:p>
          <a:p>
            <a:r>
              <a:rPr lang="en-US" sz="2400" b="1" smtClean="0"/>
              <a:t>Process the vertices in time-order, maintaining known maximal groups</a:t>
            </a:r>
          </a:p>
          <a:p>
            <a:r>
              <a:rPr lang="en-US" sz="2400" smtClean="0"/>
              <a:t>Filter the maximal groups (using </a:t>
            </a:r>
            <a:r>
              <a:rPr lang="en-US" sz="2400" b="1" i="1" smtClean="0"/>
              <a:t>m</a:t>
            </a:r>
            <a:r>
              <a:rPr lang="en-US" sz="2400" smtClean="0"/>
              <a:t> and </a:t>
            </a:r>
            <a:r>
              <a:rPr lang="el-GR" sz="2400" b="1" i="1" smtClean="0"/>
              <a:t>δ</a:t>
            </a:r>
            <a:r>
              <a:rPr lang="en-US" sz="2400" smtClean="0"/>
              <a:t>)</a:t>
            </a:r>
          </a:p>
          <a:p>
            <a:endParaRPr lang="en-US" sz="240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590800" y="5162550"/>
            <a:ext cx="167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1295400" y="4705350"/>
            <a:ext cx="12954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295400" y="5162550"/>
            <a:ext cx="12954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 flipH="1">
            <a:off x="2514600" y="508635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 flipH="1">
            <a:off x="3962400" y="49339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 flipH="1">
            <a:off x="3733800" y="493395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 flipH="1">
            <a:off x="3505200" y="49339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 flipH="1">
            <a:off x="3276600" y="49339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 flipH="1">
            <a:off x="3048000" y="4933950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 flipH="1">
            <a:off x="2057400" y="478155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 flipH="1">
            <a:off x="1676400" y="5543550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 flipH="1">
            <a:off x="2133600" y="53911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 flipH="1">
            <a:off x="1905000" y="54673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Oval 23"/>
          <p:cNvSpPr/>
          <p:nvPr/>
        </p:nvSpPr>
        <p:spPr>
          <a:xfrm flipH="1">
            <a:off x="1828800" y="47053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105400" y="4430713"/>
            <a:ext cx="36576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No existing maximal group ends, the maximal groups of the two branches are joined and maintained with the new branch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105400" y="5754688"/>
            <a:ext cx="3657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One new maximal group starts and is maintained</a:t>
            </a:r>
          </a:p>
        </p:txBody>
      </p:sp>
      <p:sp>
        <p:nvSpPr>
          <p:cNvPr id="33811" name="TextBox 25"/>
          <p:cNvSpPr txBox="1">
            <a:spLocks noChangeArrowheads="1"/>
          </p:cNvSpPr>
          <p:nvPr/>
        </p:nvSpPr>
        <p:spPr bwMode="auto">
          <a:xfrm>
            <a:off x="2286000" y="5924550"/>
            <a:ext cx="8604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merge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Maximal Groups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2590800"/>
          </a:xfrm>
        </p:spPr>
        <p:txBody>
          <a:bodyPr/>
          <a:lstStyle/>
          <a:p>
            <a:r>
              <a:rPr lang="en-US" sz="2400" smtClean="0"/>
              <a:t>Given a value for group size </a:t>
            </a:r>
            <a:r>
              <a:rPr lang="en-US" sz="2400" b="1" i="1" smtClean="0"/>
              <a:t>m</a:t>
            </a:r>
            <a:r>
              <a:rPr lang="en-US" sz="2400" smtClean="0"/>
              <a:t> and duration </a:t>
            </a:r>
            <a:r>
              <a:rPr lang="el-GR" sz="2400" b="1" i="1" smtClean="0"/>
              <a:t>δ</a:t>
            </a:r>
            <a:r>
              <a:rPr lang="en-US" sz="2400" smtClean="0"/>
              <a:t> and distance:</a:t>
            </a:r>
          </a:p>
          <a:p>
            <a:r>
              <a:rPr lang="en-US" sz="2400" smtClean="0"/>
              <a:t>Compute the Reeb graph using distance </a:t>
            </a:r>
            <a:r>
              <a:rPr lang="en-US" sz="2400" b="1" i="1" smtClean="0"/>
              <a:t>d</a:t>
            </a:r>
          </a:p>
          <a:p>
            <a:r>
              <a:rPr lang="en-US" sz="2400" smtClean="0"/>
              <a:t>Annotate its edges and vertices</a:t>
            </a:r>
          </a:p>
          <a:p>
            <a:r>
              <a:rPr lang="en-US" sz="2400" b="1" smtClean="0"/>
              <a:t>Process the vertices in time-order, maintaining known maximal groups</a:t>
            </a:r>
          </a:p>
          <a:p>
            <a:r>
              <a:rPr lang="en-US" sz="2400" smtClean="0"/>
              <a:t>Filter the maximal groups (using </a:t>
            </a:r>
            <a:r>
              <a:rPr lang="en-US" sz="2400" b="1" i="1" smtClean="0"/>
              <a:t>m</a:t>
            </a:r>
            <a:r>
              <a:rPr lang="en-US" sz="2400" smtClean="0"/>
              <a:t> and </a:t>
            </a:r>
            <a:r>
              <a:rPr lang="el-GR" sz="2400" b="1" i="1" smtClean="0"/>
              <a:t>δ</a:t>
            </a:r>
            <a:r>
              <a:rPr lang="en-US" sz="2400" smtClean="0"/>
              <a:t>)</a:t>
            </a:r>
          </a:p>
          <a:p>
            <a:endParaRPr lang="en-US" sz="2400" smtClean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990600" y="5162550"/>
            <a:ext cx="16764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2667000" y="4705350"/>
            <a:ext cx="12954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667000" y="5162550"/>
            <a:ext cx="1295400" cy="457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2590800" y="5086350"/>
            <a:ext cx="152400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43000" y="49339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1600" y="493395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600200" y="49339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828800" y="49339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057400" y="4933950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048000" y="478155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276600" y="4705350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048000" y="539115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276600" y="54673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505200" y="554355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5105400" y="4419600"/>
            <a:ext cx="36576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Any existing maximal group with at least one of each new component ends and is reported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105400" y="5449888"/>
            <a:ext cx="3657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New maximal groups can start on both branches; they are maintained</a:t>
            </a:r>
          </a:p>
        </p:txBody>
      </p:sp>
      <p:sp>
        <p:nvSpPr>
          <p:cNvPr id="34835" name="TextBox 35"/>
          <p:cNvSpPr txBox="1">
            <a:spLocks noChangeArrowheads="1"/>
          </p:cNvSpPr>
          <p:nvPr/>
        </p:nvSpPr>
        <p:spPr bwMode="auto">
          <a:xfrm>
            <a:off x="2286000" y="5924550"/>
            <a:ext cx="6381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latin typeface="Calibri" pitchFamily="34" charset="0"/>
              </a:rPr>
              <a:t>split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Maximal Groups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546100" y="1600200"/>
            <a:ext cx="7835900" cy="2133600"/>
          </a:xfrm>
        </p:spPr>
        <p:txBody>
          <a:bodyPr/>
          <a:lstStyle/>
          <a:p>
            <a:r>
              <a:rPr lang="en-US" sz="2400" dirty="0" smtClean="0"/>
              <a:t>Processing a vertex takes linear time </a:t>
            </a:r>
            <a:r>
              <a:rPr lang="en-US" sz="2400" dirty="0" smtClean="0">
                <a:sym typeface="Wingdings" pitchFamily="2" charset="2"/>
              </a:rPr>
              <a:t> computing all maximal groups costs </a:t>
            </a:r>
            <a:r>
              <a:rPr lang="en-US" sz="2400" i="1" dirty="0" smtClean="0"/>
              <a:t>O</a:t>
            </a:r>
            <a:r>
              <a:rPr lang="en-US" sz="2400" dirty="0" smtClean="0"/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dirty="0" smtClean="0"/>
              <a:t>3</a:t>
            </a:r>
            <a:r>
              <a:rPr lang="en-US" sz="2400" dirty="0" smtClean="0"/>
              <a:t>) time  (plus output size)</a:t>
            </a:r>
          </a:p>
          <a:p>
            <a:r>
              <a:rPr lang="en-US" sz="2400" dirty="0" smtClean="0"/>
              <a:t>There are at most </a:t>
            </a:r>
            <a:r>
              <a:rPr lang="en-US" sz="2400" i="1" dirty="0" smtClean="0"/>
              <a:t>O</a:t>
            </a:r>
            <a:r>
              <a:rPr lang="en-US" sz="2400" dirty="0" smtClean="0"/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400" dirty="0" smtClean="0"/>
              <a:t>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dirty="0" smtClean="0"/>
              <a:t>3</a:t>
            </a:r>
            <a:r>
              <a:rPr lang="en-US" sz="2400" dirty="0" smtClean="0"/>
              <a:t>) maximal groups, this bound is tight in the worst case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/>
          <a:srcRect l="20476" t="22095" r="39047" b="14667"/>
          <a:stretch>
            <a:fillRect/>
          </a:stretch>
        </p:blipFill>
        <p:spPr bwMode="auto">
          <a:xfrm>
            <a:off x="4841875" y="2667000"/>
            <a:ext cx="4302126" cy="4200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Grouping Structure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419600"/>
          </a:xfrm>
        </p:spPr>
        <p:txBody>
          <a:bodyPr/>
          <a:lstStyle/>
          <a:p>
            <a:r>
              <a:rPr lang="en-US" sz="2400" dirty="0" smtClean="0"/>
              <a:t>A simple, clean model for grouping / moving flocks / …</a:t>
            </a:r>
          </a:p>
          <a:p>
            <a:r>
              <a:rPr lang="en-US" sz="2400" dirty="0" smtClean="0"/>
              <a:t>Proofs of desirable properties </a:t>
            </a:r>
          </a:p>
          <a:p>
            <a:r>
              <a:rPr lang="en-US" sz="2400" dirty="0" smtClean="0"/>
              <a:t>Algorithms for the computation </a:t>
            </a:r>
            <a:br>
              <a:rPr lang="en-US" sz="2400" dirty="0" smtClean="0"/>
            </a:br>
            <a:r>
              <a:rPr lang="en-US" sz="2400" dirty="0" smtClean="0"/>
              <a:t>of the grouping structure  and </a:t>
            </a:r>
            <a:br>
              <a:rPr lang="en-US" sz="2400" dirty="0" smtClean="0"/>
            </a:br>
            <a:r>
              <a:rPr lang="en-US" sz="2400" dirty="0" smtClean="0"/>
              <a:t>the maximal groups, with </a:t>
            </a:r>
            <a:br>
              <a:rPr lang="en-US" sz="2400" dirty="0" smtClean="0"/>
            </a:br>
            <a:r>
              <a:rPr lang="en-US" sz="2400" dirty="0" smtClean="0"/>
              <a:t>efficiency bounds</a:t>
            </a:r>
          </a:p>
          <a:p>
            <a:r>
              <a:rPr lang="en-US" sz="2400" dirty="0" smtClean="0"/>
              <a:t>Adaptations to get robust </a:t>
            </a:r>
            <a:br>
              <a:rPr lang="en-US" sz="2400" dirty="0" smtClean="0"/>
            </a:br>
            <a:r>
              <a:rPr lang="en-US" sz="2400" dirty="0" smtClean="0"/>
              <a:t>grouping</a:t>
            </a:r>
          </a:p>
          <a:p>
            <a:r>
              <a:rPr lang="en-US" sz="2400" dirty="0" smtClean="0"/>
              <a:t>Plausible, based on</a:t>
            </a:r>
            <a:br>
              <a:rPr lang="en-US" sz="2400" dirty="0" smtClean="0"/>
            </a:br>
            <a:r>
              <a:rPr lang="en-US" sz="2400" dirty="0" smtClean="0"/>
              <a:t>implementation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in Environments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1066800"/>
          </a:xfrm>
        </p:spPr>
        <p:txBody>
          <a:bodyPr/>
          <a:lstStyle/>
          <a:p>
            <a:r>
              <a:rPr lang="en-US" sz="2400" dirty="0" smtClean="0"/>
              <a:t>Extension:  </a:t>
            </a:r>
            <a:r>
              <a:rPr lang="en-US" sz="2400" dirty="0" smtClean="0"/>
              <a:t>if distance should not be measured in a straight line, but geodesic amidst obstacles, what can we do?</a:t>
            </a:r>
          </a:p>
        </p:txBody>
      </p:sp>
      <p:sp>
        <p:nvSpPr>
          <p:cNvPr id="2" name="Rectangle 1"/>
          <p:cNvSpPr/>
          <p:nvPr/>
        </p:nvSpPr>
        <p:spPr>
          <a:xfrm>
            <a:off x="1447800" y="3810000"/>
            <a:ext cx="5715000" cy="1524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495800" y="3581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386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8100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2672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724400" y="3200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6576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576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96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8006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1910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1054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5626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91200" y="4648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19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1600200" y="5029200"/>
            <a:ext cx="838200" cy="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28800" y="4572000"/>
            <a:ext cx="346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n-lt"/>
              </a:rPr>
              <a:t>d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010400" y="4495800"/>
            <a:ext cx="1586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+mn-lt"/>
              </a:rPr>
              <a:t>two groups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371600" y="3276600"/>
            <a:ext cx="689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wall</a:t>
            </a:r>
          </a:p>
        </p:txBody>
      </p:sp>
    </p:spTree>
    <p:extLst>
      <p:ext uri="{BB962C8B-B14F-4D97-AF65-F5344CB8AC3E}">
        <p14:creationId xmlns:p14="http://schemas.microsoft.com/office/powerpoint/2010/main" val="357228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Tracked Turtle</a:t>
            </a:r>
            <a:endParaRPr lang="en-US" dirty="0"/>
          </a:p>
        </p:txBody>
      </p:sp>
      <p:pic>
        <p:nvPicPr>
          <p:cNvPr id="8194" name="Picture 2" descr="http://www.conserveturtles.org/images/sat_maps/jamur-region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" b="8144"/>
          <a:stretch/>
        </p:blipFill>
        <p:spPr bwMode="auto">
          <a:xfrm>
            <a:off x="1346199" y="1543050"/>
            <a:ext cx="6387486" cy="515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3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Trends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105775" cy="3200400"/>
          </a:xfrm>
        </p:spPr>
        <p:txBody>
          <a:bodyPr/>
          <a:lstStyle/>
          <a:p>
            <a:r>
              <a:rPr lang="en-US" sz="2400" dirty="0" smtClean="0"/>
              <a:t>Algorithms for dealing with real data: filling in missing data, providing accuracy estimates, …</a:t>
            </a:r>
          </a:p>
          <a:p>
            <a:r>
              <a:rPr lang="en-US" dirty="0" smtClean="0"/>
              <a:t>Detecting patterns that involve interaction between moving entities</a:t>
            </a:r>
          </a:p>
          <a:p>
            <a:r>
              <a:rPr lang="en-US" sz="2400" dirty="0" smtClean="0"/>
              <a:t>Trajectory analysis incorporating other data </a:t>
            </a:r>
            <a:r>
              <a:rPr lang="en-US" dirty="0" smtClean="0"/>
              <a:t>(heart-rate, </a:t>
            </a:r>
            <a:r>
              <a:rPr lang="en-US" sz="2400" dirty="0" smtClean="0"/>
              <a:t>environment)</a:t>
            </a:r>
          </a:p>
          <a:p>
            <a:r>
              <a:rPr lang="en-US" dirty="0" smtClean="0"/>
              <a:t>Proper visualization for various applications and situations</a:t>
            </a:r>
          </a:p>
          <a:p>
            <a:r>
              <a:rPr lang="en-US" sz="2400" dirty="0" smtClean="0"/>
              <a:t>Algorithms, implementations and tests for specific, applied research questions (gap theory – application)</a:t>
            </a:r>
          </a:p>
        </p:txBody>
      </p:sp>
    </p:spTree>
    <p:extLst>
      <p:ext uri="{BB962C8B-B14F-4D97-AF65-F5344CB8AC3E}">
        <p14:creationId xmlns:p14="http://schemas.microsoft.com/office/powerpoint/2010/main" val="61864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Insects</a:t>
            </a:r>
            <a:endParaRPr lang="en-US" dirty="0"/>
          </a:p>
        </p:txBody>
      </p:sp>
      <p:pic>
        <p:nvPicPr>
          <p:cNvPr id="7178" name="Picture 10" descr="http://news.bbcimg.co.uk/media/images/69008000/jpg/_69008727_bee.b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514725"/>
            <a:ext cx="59436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bugaddiction.com/Panama%20Photos%2001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97" b="7570"/>
          <a:stretch/>
        </p:blipFill>
        <p:spPr bwMode="auto">
          <a:xfrm>
            <a:off x="0" y="2181225"/>
            <a:ext cx="4130675" cy="2790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07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People</a:t>
            </a:r>
            <a:endParaRPr lang="en-US" dirty="0"/>
          </a:p>
        </p:txBody>
      </p:sp>
      <p:pic>
        <p:nvPicPr>
          <p:cNvPr id="10242" name="Picture 2" descr="http://a5.mzstatic.com/us/r30/Purple/v4/c7/04/a0/c704a024-9f22-7415-b3b6-acafe35bd724/screen568x568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2" t="3345" r="5104" b="3169"/>
          <a:stretch/>
        </p:blipFill>
        <p:spPr bwMode="auto">
          <a:xfrm>
            <a:off x="523875" y="1600200"/>
            <a:ext cx="2724150" cy="5057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blog.brickhousesecurity.com/wp-content/uploads/2013/03/ankle-m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825" y="2228850"/>
            <a:ext cx="523875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67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Sports Players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" r="57167"/>
          <a:stretch>
            <a:fillRect/>
          </a:stretch>
        </p:blipFill>
        <p:spPr bwMode="auto">
          <a:xfrm>
            <a:off x="1503363" y="1238390"/>
            <a:ext cx="5973762" cy="561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75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Sports Players</a:t>
            </a:r>
            <a:endParaRPr lang="en-US" dirty="0"/>
          </a:p>
        </p:txBody>
      </p:sp>
      <p:pic>
        <p:nvPicPr>
          <p:cNvPr id="11268" name="Picture 4" descr="http://www.traxtorchi.ir/files/public/1381144664_8956_FT3406_prozone_foot_ball_0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06210"/>
            <a:ext cx="7473950" cy="565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950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Hurricanes</a:t>
            </a:r>
            <a:endParaRPr lang="en-US" dirty="0"/>
          </a:p>
        </p:txBody>
      </p:sp>
      <p:pic>
        <p:nvPicPr>
          <p:cNvPr id="12290" name="Picture 2" descr="http://upload.wikimedia.org/wikipedia/commons/thumb/2/23/Global_tropical_cyclone_tracks-edit2.jpg/1920px-Global_tropical_cyclone_tracks-edit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6225" y="2019300"/>
            <a:ext cx="9677399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89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GPS, RFID, video analysis, …</a:t>
            </a:r>
          </a:p>
          <a:p>
            <a:pPr lvl="1"/>
            <a:r>
              <a:rPr lang="en-US" sz="2400" dirty="0" smtClean="0"/>
              <a:t>Range</a:t>
            </a:r>
          </a:p>
          <a:p>
            <a:pPr lvl="1"/>
            <a:r>
              <a:rPr lang="en-US" sz="2400" dirty="0" smtClean="0"/>
              <a:t>Precision</a:t>
            </a:r>
          </a:p>
          <a:p>
            <a:pPr lvl="1"/>
            <a:r>
              <a:rPr lang="en-US" sz="2400" dirty="0" smtClean="0"/>
              <a:t>Sampling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3645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GPS</a:t>
            </a:r>
            <a:endParaRPr lang="en-US" dirty="0" smtClean="0"/>
          </a:p>
          <a:p>
            <a:pPr lvl="1"/>
            <a:r>
              <a:rPr lang="en-US" sz="2400" dirty="0" smtClean="0"/>
              <a:t>Range</a:t>
            </a:r>
          </a:p>
          <a:p>
            <a:pPr lvl="1"/>
            <a:r>
              <a:rPr lang="en-US" sz="2400" dirty="0" smtClean="0"/>
              <a:t>Precision</a:t>
            </a:r>
          </a:p>
          <a:p>
            <a:pPr lvl="1"/>
            <a:r>
              <a:rPr lang="en-US" sz="2400" dirty="0" smtClean="0"/>
              <a:t>Sampling rate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0689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Technology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2743199"/>
          </a:xfrm>
        </p:spPr>
        <p:txBody>
          <a:bodyPr/>
          <a:lstStyle/>
          <a:p>
            <a:r>
              <a:rPr lang="en-US" b="1" dirty="0" smtClean="0"/>
              <a:t>GPS</a:t>
            </a:r>
            <a:endParaRPr lang="en-US" dirty="0" smtClean="0"/>
          </a:p>
          <a:p>
            <a:pPr lvl="1"/>
            <a:r>
              <a:rPr lang="en-US" sz="2400" dirty="0" smtClean="0"/>
              <a:t>Range: whole world</a:t>
            </a:r>
          </a:p>
          <a:p>
            <a:pPr lvl="1"/>
            <a:r>
              <a:rPr lang="en-US" sz="2400" dirty="0" smtClean="0"/>
              <a:t>Precision: 2-10 meters in </a:t>
            </a:r>
            <a:r>
              <a:rPr lang="en-US" sz="2400" i="1" dirty="0" err="1" smtClean="0"/>
              <a:t>lat-lon</a:t>
            </a:r>
            <a:r>
              <a:rPr lang="en-US" sz="2400" dirty="0" smtClean="0"/>
              <a:t>, worse in </a:t>
            </a:r>
            <a:r>
              <a:rPr lang="en-US" sz="2400" dirty="0" smtClean="0"/>
              <a:t>elevation</a:t>
            </a:r>
            <a:br>
              <a:rPr lang="en-US" sz="2400" dirty="0" smtClean="0"/>
            </a:br>
            <a:r>
              <a:rPr lang="en-US" sz="2400" dirty="0" smtClean="0"/>
              <a:t>Suffers from urban canyons, tree cover, clouds, …</a:t>
            </a:r>
            <a:endParaRPr lang="en-US" sz="2400" dirty="0" smtClean="0"/>
          </a:p>
          <a:p>
            <a:pPr lvl="1"/>
            <a:r>
              <a:rPr lang="en-US" sz="2400" dirty="0" smtClean="0"/>
              <a:t>Sampling rate: depends on device, energy source, need not be regular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158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544" t="12836" r="19824" b="4425"/>
          <a:stretch/>
        </p:blipFill>
        <p:spPr>
          <a:xfrm>
            <a:off x="1" y="0"/>
            <a:ext cx="9144000" cy="67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5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7934325" cy="1190625"/>
          </a:xfrm>
        </p:spPr>
        <p:txBody>
          <a:bodyPr/>
          <a:lstStyle/>
          <a:p>
            <a:r>
              <a:rPr lang="en-US" sz="2400" dirty="0" smtClean="0"/>
              <a:t>The data as it is acquired by GPS:  </a:t>
            </a:r>
            <a:r>
              <a:rPr lang="en-US" sz="2400" b="1" dirty="0" smtClean="0"/>
              <a:t>sequence of triples </a:t>
            </a:r>
            <a:r>
              <a:rPr lang="en-US" sz="2400" dirty="0" smtClean="0"/>
              <a:t>(spatial plus time-stamp); quadruples for trajectories in 3D</a:t>
            </a:r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2730500" y="5575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016500" y="5041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4254500" y="4660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3568700" y="4432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2959100" y="47371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5016500" y="45085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321300" y="4051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473700" y="5422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6007100" y="41275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6311900" y="4660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6159500" y="5194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2578100" y="4051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3492500" y="3898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4178300" y="39751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4635500" y="42037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6257925" y="5118100"/>
            <a:ext cx="1077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i</a:t>
            </a:r>
            <a:r>
              <a:rPr lang="en-US" sz="2400"/>
              <a:t>,y</a:t>
            </a:r>
            <a:r>
              <a:rPr lang="en-US" sz="2400" baseline="-25000"/>
              <a:t>i</a:t>
            </a:r>
            <a:r>
              <a:rPr lang="en-US" sz="2400"/>
              <a:t>,t</a:t>
            </a:r>
            <a:r>
              <a:rPr lang="en-US" sz="2400" baseline="-25000"/>
              <a:t>i</a:t>
            </a:r>
            <a:r>
              <a:rPr lang="en-US" sz="2400"/>
              <a:t>)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1676400" y="4508500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2</a:t>
            </a:r>
            <a:r>
              <a:rPr lang="en-US" sz="2400"/>
              <a:t>,y</a:t>
            </a:r>
            <a:r>
              <a:rPr lang="en-US" sz="2400" baseline="-25000"/>
              <a:t>2</a:t>
            </a:r>
            <a:r>
              <a:rPr lang="en-US" sz="2400"/>
              <a:t>,t</a:t>
            </a:r>
            <a:r>
              <a:rPr lang="en-US" sz="2400" baseline="-25000"/>
              <a:t>2</a:t>
            </a:r>
            <a:r>
              <a:rPr lang="en-US" sz="2400"/>
              <a:t>)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1435100" y="5346700"/>
            <a:ext cx="1311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,t</a:t>
            </a:r>
            <a:r>
              <a:rPr lang="en-US" sz="20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1892300" y="3594100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n</a:t>
            </a:r>
            <a:r>
              <a:rPr lang="en-US" sz="2400"/>
              <a:t>,y</a:t>
            </a:r>
            <a:r>
              <a:rPr lang="en-US" sz="2400" baseline="-25000"/>
              <a:t>n</a:t>
            </a:r>
            <a:r>
              <a:rPr lang="en-US" sz="2400"/>
              <a:t>,t</a:t>
            </a:r>
            <a:r>
              <a:rPr lang="en-US" sz="2400" baseline="-25000"/>
              <a:t>n</a:t>
            </a:r>
            <a:r>
              <a:rPr lang="en-US" sz="240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</a:t>
            </a:r>
          </a:p>
        </p:txBody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>
          <a:xfrm>
            <a:off x="533400" y="1524001"/>
            <a:ext cx="8001000" cy="1447800"/>
          </a:xfrm>
        </p:spPr>
        <p:txBody>
          <a:bodyPr/>
          <a:lstStyle/>
          <a:p>
            <a:r>
              <a:rPr lang="en-US" sz="2400" dirty="0" smtClean="0"/>
              <a:t>Typical assumption for sufficiently densely sampled data: </a:t>
            </a:r>
            <a:r>
              <a:rPr lang="en-US" sz="2400" b="1" dirty="0" smtClean="0"/>
              <a:t>constant velocity </a:t>
            </a:r>
            <a:r>
              <a:rPr lang="en-US" sz="2400" dirty="0" smtClean="0"/>
              <a:t>between consecutive samples</a:t>
            </a:r>
            <a:br>
              <a:rPr lang="en-US" sz="24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2400" dirty="0" smtClean="0">
                <a:sym typeface="Wingdings" panose="05000000000000000000" pitchFamily="2" charset="2"/>
              </a:rPr>
              <a:t> velocity/speed is a piecewise constant function</a:t>
            </a:r>
            <a:endParaRPr lang="en-US" sz="2400" dirty="0" smtClean="0"/>
          </a:p>
        </p:txBody>
      </p:sp>
      <p:sp>
        <p:nvSpPr>
          <p:cNvPr id="39940" name="Freeform 4"/>
          <p:cNvSpPr>
            <a:spLocks/>
          </p:cNvSpPr>
          <p:nvPr/>
        </p:nvSpPr>
        <p:spPr bwMode="auto">
          <a:xfrm>
            <a:off x="2654300" y="3975100"/>
            <a:ext cx="3733800" cy="1676400"/>
          </a:xfrm>
          <a:custGeom>
            <a:avLst/>
            <a:gdLst/>
            <a:ahLst/>
            <a:cxnLst>
              <a:cxn ang="0">
                <a:pos x="96" y="1056"/>
              </a:cxn>
              <a:cxn ang="0">
                <a:pos x="240" y="528"/>
              </a:cxn>
              <a:cxn ang="0">
                <a:pos x="624" y="336"/>
              </a:cxn>
              <a:cxn ang="0">
                <a:pos x="1056" y="480"/>
              </a:cxn>
              <a:cxn ang="0">
                <a:pos x="1536" y="384"/>
              </a:cxn>
              <a:cxn ang="0">
                <a:pos x="1728" y="96"/>
              </a:cxn>
              <a:cxn ang="0">
                <a:pos x="2160" y="144"/>
              </a:cxn>
              <a:cxn ang="0">
                <a:pos x="2352" y="480"/>
              </a:cxn>
              <a:cxn ang="0">
                <a:pos x="2256" y="816"/>
              </a:cxn>
              <a:cxn ang="0">
                <a:pos x="1824" y="960"/>
              </a:cxn>
              <a:cxn ang="0">
                <a:pos x="1536" y="720"/>
              </a:cxn>
              <a:cxn ang="0">
                <a:pos x="1296" y="192"/>
              </a:cxn>
              <a:cxn ang="0">
                <a:pos x="1008" y="48"/>
              </a:cxn>
              <a:cxn ang="0">
                <a:pos x="576" y="0"/>
              </a:cxn>
              <a:cxn ang="0">
                <a:pos x="0" y="96"/>
              </a:cxn>
            </a:cxnLst>
            <a:rect l="0" t="0" r="r" b="b"/>
            <a:pathLst>
              <a:path w="2352" h="1056">
                <a:moveTo>
                  <a:pt x="96" y="1056"/>
                </a:moveTo>
                <a:lnTo>
                  <a:pt x="240" y="528"/>
                </a:lnTo>
                <a:lnTo>
                  <a:pt x="624" y="336"/>
                </a:lnTo>
                <a:lnTo>
                  <a:pt x="1056" y="480"/>
                </a:lnTo>
                <a:lnTo>
                  <a:pt x="1536" y="384"/>
                </a:lnTo>
                <a:lnTo>
                  <a:pt x="1728" y="96"/>
                </a:lnTo>
                <a:lnTo>
                  <a:pt x="2160" y="144"/>
                </a:lnTo>
                <a:lnTo>
                  <a:pt x="2352" y="480"/>
                </a:lnTo>
                <a:lnTo>
                  <a:pt x="2256" y="816"/>
                </a:lnTo>
                <a:lnTo>
                  <a:pt x="1824" y="960"/>
                </a:lnTo>
                <a:lnTo>
                  <a:pt x="1536" y="720"/>
                </a:lnTo>
                <a:lnTo>
                  <a:pt x="1296" y="192"/>
                </a:lnTo>
                <a:lnTo>
                  <a:pt x="1008" y="48"/>
                </a:lnTo>
                <a:lnTo>
                  <a:pt x="576" y="0"/>
                </a:lnTo>
                <a:lnTo>
                  <a:pt x="0" y="96"/>
                </a:lnTo>
              </a:path>
            </a:pathLst>
          </a:custGeom>
          <a:noFill/>
          <a:ln w="38100" cmpd="sng">
            <a:solidFill>
              <a:srgbClr val="CC0000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9941" name="Oval 5"/>
          <p:cNvSpPr>
            <a:spLocks noChangeArrowheads="1"/>
          </p:cNvSpPr>
          <p:nvPr/>
        </p:nvSpPr>
        <p:spPr bwMode="auto">
          <a:xfrm>
            <a:off x="2730500" y="5575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Oval 6"/>
          <p:cNvSpPr>
            <a:spLocks noChangeArrowheads="1"/>
          </p:cNvSpPr>
          <p:nvPr/>
        </p:nvSpPr>
        <p:spPr bwMode="auto">
          <a:xfrm>
            <a:off x="5016500" y="5041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3" name="Oval 7"/>
          <p:cNvSpPr>
            <a:spLocks noChangeArrowheads="1"/>
          </p:cNvSpPr>
          <p:nvPr/>
        </p:nvSpPr>
        <p:spPr bwMode="auto">
          <a:xfrm>
            <a:off x="4254500" y="4660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4" name="Oval 8"/>
          <p:cNvSpPr>
            <a:spLocks noChangeArrowheads="1"/>
          </p:cNvSpPr>
          <p:nvPr/>
        </p:nvSpPr>
        <p:spPr bwMode="auto">
          <a:xfrm>
            <a:off x="3568700" y="4432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5" name="Oval 9"/>
          <p:cNvSpPr>
            <a:spLocks noChangeArrowheads="1"/>
          </p:cNvSpPr>
          <p:nvPr/>
        </p:nvSpPr>
        <p:spPr bwMode="auto">
          <a:xfrm>
            <a:off x="2959100" y="47371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6" name="Oval 10"/>
          <p:cNvSpPr>
            <a:spLocks noChangeArrowheads="1"/>
          </p:cNvSpPr>
          <p:nvPr/>
        </p:nvSpPr>
        <p:spPr bwMode="auto">
          <a:xfrm>
            <a:off x="5016500" y="45085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7" name="Oval 11"/>
          <p:cNvSpPr>
            <a:spLocks noChangeArrowheads="1"/>
          </p:cNvSpPr>
          <p:nvPr/>
        </p:nvSpPr>
        <p:spPr bwMode="auto">
          <a:xfrm>
            <a:off x="5321300" y="4051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8" name="Oval 12"/>
          <p:cNvSpPr>
            <a:spLocks noChangeArrowheads="1"/>
          </p:cNvSpPr>
          <p:nvPr/>
        </p:nvSpPr>
        <p:spPr bwMode="auto">
          <a:xfrm>
            <a:off x="5473700" y="5422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49" name="Oval 13"/>
          <p:cNvSpPr>
            <a:spLocks noChangeArrowheads="1"/>
          </p:cNvSpPr>
          <p:nvPr/>
        </p:nvSpPr>
        <p:spPr bwMode="auto">
          <a:xfrm>
            <a:off x="6007100" y="41275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0" name="Oval 14"/>
          <p:cNvSpPr>
            <a:spLocks noChangeArrowheads="1"/>
          </p:cNvSpPr>
          <p:nvPr/>
        </p:nvSpPr>
        <p:spPr bwMode="auto">
          <a:xfrm>
            <a:off x="6311900" y="4660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1" name="Oval 15"/>
          <p:cNvSpPr>
            <a:spLocks noChangeArrowheads="1"/>
          </p:cNvSpPr>
          <p:nvPr/>
        </p:nvSpPr>
        <p:spPr bwMode="auto">
          <a:xfrm>
            <a:off x="6159500" y="5194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2" name="Oval 16"/>
          <p:cNvSpPr>
            <a:spLocks noChangeArrowheads="1"/>
          </p:cNvSpPr>
          <p:nvPr/>
        </p:nvSpPr>
        <p:spPr bwMode="auto">
          <a:xfrm>
            <a:off x="2578100" y="40513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3" name="Oval 17"/>
          <p:cNvSpPr>
            <a:spLocks noChangeArrowheads="1"/>
          </p:cNvSpPr>
          <p:nvPr/>
        </p:nvSpPr>
        <p:spPr bwMode="auto">
          <a:xfrm>
            <a:off x="3492500" y="38989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4" name="Oval 18"/>
          <p:cNvSpPr>
            <a:spLocks noChangeArrowheads="1"/>
          </p:cNvSpPr>
          <p:nvPr/>
        </p:nvSpPr>
        <p:spPr bwMode="auto">
          <a:xfrm>
            <a:off x="4178300" y="39751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5" name="Oval 19"/>
          <p:cNvSpPr>
            <a:spLocks noChangeArrowheads="1"/>
          </p:cNvSpPr>
          <p:nvPr/>
        </p:nvSpPr>
        <p:spPr bwMode="auto">
          <a:xfrm>
            <a:off x="4635500" y="4203700"/>
            <a:ext cx="152400" cy="152400"/>
          </a:xfrm>
          <a:prstGeom prst="ellipse">
            <a:avLst/>
          </a:prstGeom>
          <a:solidFill>
            <a:srgbClr val="CC0000"/>
          </a:solidFill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9956" name="Text Box 20"/>
          <p:cNvSpPr txBox="1">
            <a:spLocks noChangeArrowheads="1"/>
          </p:cNvSpPr>
          <p:nvPr/>
        </p:nvSpPr>
        <p:spPr bwMode="auto">
          <a:xfrm>
            <a:off x="6257925" y="5118100"/>
            <a:ext cx="10779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i</a:t>
            </a:r>
            <a:r>
              <a:rPr lang="en-US" sz="2400"/>
              <a:t>,y</a:t>
            </a:r>
            <a:r>
              <a:rPr lang="en-US" sz="2400" baseline="-25000"/>
              <a:t>i</a:t>
            </a:r>
            <a:r>
              <a:rPr lang="en-US" sz="2400"/>
              <a:t>,t</a:t>
            </a:r>
            <a:r>
              <a:rPr lang="en-US" sz="2400" baseline="-25000"/>
              <a:t>i</a:t>
            </a:r>
            <a:r>
              <a:rPr lang="en-US" sz="2400"/>
              <a:t>)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1676400" y="4508500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2</a:t>
            </a:r>
            <a:r>
              <a:rPr lang="en-US" sz="2400"/>
              <a:t>,y</a:t>
            </a:r>
            <a:r>
              <a:rPr lang="en-US" sz="2400" baseline="-25000"/>
              <a:t>2</a:t>
            </a:r>
            <a:r>
              <a:rPr lang="en-US" sz="2400"/>
              <a:t>,t</a:t>
            </a:r>
            <a:r>
              <a:rPr lang="en-US" sz="2400" baseline="-25000"/>
              <a:t>2</a:t>
            </a:r>
            <a:r>
              <a:rPr lang="en-US" sz="2400"/>
              <a:t>)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1435100" y="5346700"/>
            <a:ext cx="1311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,t</a:t>
            </a:r>
            <a:r>
              <a:rPr lang="en-US" sz="2000" baseline="-25000" dirty="0"/>
              <a:t>1</a:t>
            </a:r>
            <a:r>
              <a:rPr lang="en-US" sz="2400" dirty="0"/>
              <a:t>)</a:t>
            </a:r>
          </a:p>
        </p:txBody>
      </p:sp>
      <p:sp>
        <p:nvSpPr>
          <p:cNvPr id="39959" name="Text Box 23"/>
          <p:cNvSpPr txBox="1">
            <a:spLocks noChangeArrowheads="1"/>
          </p:cNvSpPr>
          <p:nvPr/>
        </p:nvSpPr>
        <p:spPr bwMode="auto">
          <a:xfrm>
            <a:off x="1892300" y="3594100"/>
            <a:ext cx="12827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400"/>
              <a:t>(x</a:t>
            </a:r>
            <a:r>
              <a:rPr lang="en-US" sz="2400" baseline="-25000"/>
              <a:t>n</a:t>
            </a:r>
            <a:r>
              <a:rPr lang="en-US" sz="2400"/>
              <a:t>,y</a:t>
            </a:r>
            <a:r>
              <a:rPr lang="en-US" sz="2400" baseline="-25000"/>
              <a:t>n</a:t>
            </a:r>
            <a:r>
              <a:rPr lang="en-US" sz="2400"/>
              <a:t>,t</a:t>
            </a:r>
            <a:r>
              <a:rPr lang="en-US" sz="2400" baseline="-25000"/>
              <a:t>n</a:t>
            </a:r>
            <a:r>
              <a:rPr lang="en-US" sz="24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713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562600" cy="5029200"/>
          </a:xfrm>
        </p:spPr>
        <p:txBody>
          <a:bodyPr/>
          <a:lstStyle/>
          <a:p>
            <a:r>
              <a:rPr lang="en-US" dirty="0" smtClean="0"/>
              <a:t>Address </a:t>
            </a:r>
            <a:r>
              <a:rPr lang="en-US" b="1" dirty="0" smtClean="0"/>
              <a:t>practical</a:t>
            </a:r>
            <a:r>
              <a:rPr lang="en-US" dirty="0" smtClean="0"/>
              <a:t> questions like: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“How much time does a gull typically spend foraging on a trip from the colony and back?”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13318" name="Picture 6" descr="http://www.thefreequark.com/wp-content/uploads/2012/02/lowtidegullshell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1447800"/>
            <a:ext cx="2514600" cy="1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492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562600" cy="5029200"/>
          </a:xfrm>
        </p:spPr>
        <p:txBody>
          <a:bodyPr/>
          <a:lstStyle/>
          <a:p>
            <a:r>
              <a:rPr lang="en-US" dirty="0" smtClean="0"/>
              <a:t>Address </a:t>
            </a:r>
            <a:r>
              <a:rPr lang="en-US" b="1" dirty="0" smtClean="0"/>
              <a:t>practical</a:t>
            </a:r>
            <a:r>
              <a:rPr lang="en-US" dirty="0" smtClean="0"/>
              <a:t> questions like: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“How much time does a gull typically spend foraging on a trip from the colony and back?”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“If customers look at book display </a:t>
            </a:r>
            <a:r>
              <a:rPr lang="en-US" i="1" dirty="0" smtClean="0"/>
              <a:t>X</a:t>
            </a:r>
            <a:r>
              <a:rPr lang="en-US" dirty="0" smtClean="0"/>
              <a:t>, do they more often than average also go to and look at bookshelf </a:t>
            </a:r>
            <a:r>
              <a:rPr lang="en-US" i="1" dirty="0" smtClean="0"/>
              <a:t>Y</a:t>
            </a:r>
            <a:r>
              <a:rPr lang="en-US" dirty="0" smtClean="0"/>
              <a:t>?”</a:t>
            </a:r>
            <a:endParaRPr lang="en-US" dirty="0"/>
          </a:p>
        </p:txBody>
      </p:sp>
      <p:pic>
        <p:nvPicPr>
          <p:cNvPr id="13316" name="Picture 4" descr="http://www.openingthebook.com/media/21198/book-display-table-insitu_zo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599"/>
            <a:ext cx="2514600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thefreequark.com/wp-content/uploads/2012/02/lowtidegullshe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1447800"/>
            <a:ext cx="2514600" cy="1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6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5562600" cy="5029200"/>
          </a:xfrm>
        </p:spPr>
        <p:txBody>
          <a:bodyPr/>
          <a:lstStyle/>
          <a:p>
            <a:r>
              <a:rPr lang="en-US" dirty="0" smtClean="0"/>
              <a:t>Address </a:t>
            </a:r>
            <a:r>
              <a:rPr lang="en-US" b="1" dirty="0" smtClean="0"/>
              <a:t>practical</a:t>
            </a:r>
            <a:r>
              <a:rPr lang="en-US" dirty="0" smtClean="0"/>
              <a:t> questions like: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“How much time does a gull typically spend foraging on a trip from the colony and back?”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“If customers look at book display </a:t>
            </a:r>
            <a:r>
              <a:rPr lang="en-US" i="1" dirty="0" smtClean="0"/>
              <a:t>X</a:t>
            </a:r>
            <a:r>
              <a:rPr lang="en-US" dirty="0" smtClean="0"/>
              <a:t>, do they more often than average also go to and look at bookshelf </a:t>
            </a:r>
            <a:r>
              <a:rPr lang="en-US" i="1" dirty="0" smtClean="0"/>
              <a:t>Y</a:t>
            </a:r>
            <a:r>
              <a:rPr lang="en-US" dirty="0" smtClean="0"/>
              <a:t>?”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“How and where is the change of direction in a starling flock initiated?”</a:t>
            </a:r>
            <a:endParaRPr lang="en-US" dirty="0"/>
          </a:p>
        </p:txBody>
      </p:sp>
      <p:pic>
        <p:nvPicPr>
          <p:cNvPr id="13316" name="Picture 4" descr="http://www.openingthebook.com/media/21198/book-display-table-insitu_zoom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3276599"/>
            <a:ext cx="2514600" cy="31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www.thefreequark.com/wp-content/uploads/2012/02/lowtidegullshell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1" y="1447800"/>
            <a:ext cx="2514600" cy="1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45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Data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5029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Abstract/general purpose questions:</a:t>
            </a:r>
            <a:br>
              <a:rPr lang="en-US" dirty="0" smtClean="0"/>
            </a:br>
            <a:endParaRPr lang="en-US" sz="1000" dirty="0" smtClean="0"/>
          </a:p>
          <a:p>
            <a:r>
              <a:rPr lang="en-US" dirty="0" smtClean="0"/>
              <a:t>Single trajectory</a:t>
            </a:r>
          </a:p>
          <a:p>
            <a:pPr lvl="1"/>
            <a:r>
              <a:rPr lang="en-US" dirty="0" smtClean="0"/>
              <a:t>simplification, cleaning</a:t>
            </a:r>
          </a:p>
          <a:p>
            <a:pPr lvl="1"/>
            <a:r>
              <a:rPr lang="en-US" dirty="0" smtClean="0"/>
              <a:t>segmentation into semantically meaningful parts</a:t>
            </a:r>
          </a:p>
          <a:p>
            <a:pPr lvl="1"/>
            <a:r>
              <a:rPr lang="en-US" dirty="0" smtClean="0"/>
              <a:t>finding recurring patterns (repeated </a:t>
            </a:r>
            <a:r>
              <a:rPr lang="en-US" dirty="0" err="1" smtClean="0"/>
              <a:t>subtrajectories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Two trajectories</a:t>
            </a:r>
          </a:p>
          <a:p>
            <a:pPr lvl="1"/>
            <a:r>
              <a:rPr lang="en-US" dirty="0" smtClean="0"/>
              <a:t>similarity computation</a:t>
            </a:r>
          </a:p>
          <a:p>
            <a:pPr lvl="1"/>
            <a:r>
              <a:rPr lang="en-US" dirty="0" err="1" smtClean="0"/>
              <a:t>subtrajectory</a:t>
            </a:r>
            <a:r>
              <a:rPr lang="en-US" dirty="0" smtClean="0"/>
              <a:t> similarity</a:t>
            </a:r>
          </a:p>
          <a:p>
            <a:r>
              <a:rPr lang="en-US" dirty="0" smtClean="0"/>
              <a:t>Multiple trajectories</a:t>
            </a:r>
          </a:p>
          <a:p>
            <a:pPr lvl="1"/>
            <a:r>
              <a:rPr lang="en-US" dirty="0" smtClean="0"/>
              <a:t>clustering, outliers</a:t>
            </a:r>
          </a:p>
          <a:p>
            <a:pPr lvl="1"/>
            <a:r>
              <a:rPr lang="en-US" dirty="0" smtClean="0"/>
              <a:t>flocking/grouping pattern detection</a:t>
            </a:r>
          </a:p>
          <a:p>
            <a:pPr lvl="1"/>
            <a:r>
              <a:rPr lang="en-US" dirty="0" smtClean="0"/>
              <a:t>finding a typical trajectory or computing a mean/median trajectory</a:t>
            </a:r>
          </a:p>
          <a:p>
            <a:pPr lvl="1"/>
            <a:r>
              <a:rPr lang="en-US" dirty="0" smtClean="0"/>
              <a:t>visualization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70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http://www.uva-bits.nl/wp-content/uploads/2011/01/gulls_june_2010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36"/>
          <a:stretch/>
        </p:blipFill>
        <p:spPr bwMode="auto">
          <a:xfrm>
            <a:off x="0" y="0"/>
            <a:ext cx="9186709" cy="686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025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Trajectory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7924800" cy="4525963"/>
          </a:xfrm>
        </p:spPr>
        <p:txBody>
          <a:bodyPr/>
          <a:lstStyle/>
          <a:p>
            <a:r>
              <a:rPr lang="en-US" dirty="0" smtClean="0"/>
              <a:t>Research discussed here: </a:t>
            </a:r>
          </a:p>
          <a:p>
            <a:pPr lvl="1"/>
            <a:r>
              <a:rPr lang="en-US" dirty="0" smtClean="0"/>
              <a:t>Segmentation </a:t>
            </a:r>
            <a:r>
              <a:rPr lang="en-US" dirty="0" smtClean="0"/>
              <a:t>of trajectories</a:t>
            </a:r>
          </a:p>
          <a:p>
            <a:pPr lvl="1"/>
            <a:r>
              <a:rPr lang="en-US" dirty="0" err="1" smtClean="0"/>
              <a:t>Subtrajectory</a:t>
            </a:r>
            <a:r>
              <a:rPr lang="en-US" dirty="0" smtClean="0"/>
              <a:t> similarity</a:t>
            </a:r>
            <a:endParaRPr lang="en-US" dirty="0" smtClean="0"/>
          </a:p>
          <a:p>
            <a:pPr lvl="1"/>
            <a:r>
              <a:rPr lang="en-US" dirty="0" smtClean="0"/>
              <a:t>Trajectory </a:t>
            </a:r>
            <a:r>
              <a:rPr lang="en-US" dirty="0" smtClean="0"/>
              <a:t>grouping </a:t>
            </a:r>
            <a:r>
              <a:rPr lang="en-US" dirty="0" smtClean="0"/>
              <a:t>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53412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7696200" cy="1295400"/>
          </a:xfrm>
        </p:spPr>
        <p:txBody>
          <a:bodyPr/>
          <a:lstStyle/>
          <a:p>
            <a:r>
              <a:rPr lang="en-US" sz="2400" dirty="0" smtClean="0"/>
              <a:t>Cutting a trajectory in pieces that are “similar” within the piece</a:t>
            </a:r>
          </a:p>
        </p:txBody>
      </p:sp>
      <p:sp>
        <p:nvSpPr>
          <p:cNvPr id="4" name="Freeform 3"/>
          <p:cNvSpPr/>
          <p:nvPr/>
        </p:nvSpPr>
        <p:spPr>
          <a:xfrm>
            <a:off x="1187450" y="2852738"/>
            <a:ext cx="6935788" cy="3660775"/>
          </a:xfrm>
          <a:custGeom>
            <a:avLst/>
            <a:gdLst>
              <a:gd name="connsiteX0" fmla="*/ 0 w 6935788"/>
              <a:gd name="connsiteY0" fmla="*/ 2552700 h 4021137"/>
              <a:gd name="connsiteX1" fmla="*/ 638175 w 6935788"/>
              <a:gd name="connsiteY1" fmla="*/ 2266950 h 4021137"/>
              <a:gd name="connsiteX2" fmla="*/ 1457325 w 6935788"/>
              <a:gd name="connsiteY2" fmla="*/ 1990725 h 4021137"/>
              <a:gd name="connsiteX3" fmla="*/ 2257425 w 6935788"/>
              <a:gd name="connsiteY3" fmla="*/ 1647825 h 4021137"/>
              <a:gd name="connsiteX4" fmla="*/ 3152775 w 6935788"/>
              <a:gd name="connsiteY4" fmla="*/ 1323975 h 4021137"/>
              <a:gd name="connsiteX5" fmla="*/ 4067175 w 6935788"/>
              <a:gd name="connsiteY5" fmla="*/ 847725 h 4021137"/>
              <a:gd name="connsiteX6" fmla="*/ 4676775 w 6935788"/>
              <a:gd name="connsiteY6" fmla="*/ 628650 h 4021137"/>
              <a:gd name="connsiteX7" fmla="*/ 5086350 w 6935788"/>
              <a:gd name="connsiteY7" fmla="*/ 828675 h 4021137"/>
              <a:gd name="connsiteX8" fmla="*/ 5457825 w 6935788"/>
              <a:gd name="connsiteY8" fmla="*/ 1304925 h 4021137"/>
              <a:gd name="connsiteX9" fmla="*/ 5953125 w 6935788"/>
              <a:gd name="connsiteY9" fmla="*/ 1771650 h 4021137"/>
              <a:gd name="connsiteX10" fmla="*/ 6191250 w 6935788"/>
              <a:gd name="connsiteY10" fmla="*/ 2095500 h 4021137"/>
              <a:gd name="connsiteX11" fmla="*/ 6638925 w 6935788"/>
              <a:gd name="connsiteY11" fmla="*/ 2533650 h 4021137"/>
              <a:gd name="connsiteX12" fmla="*/ 6800850 w 6935788"/>
              <a:gd name="connsiteY12" fmla="*/ 2905125 h 4021137"/>
              <a:gd name="connsiteX13" fmla="*/ 6715125 w 6935788"/>
              <a:gd name="connsiteY13" fmla="*/ 3409950 h 4021137"/>
              <a:gd name="connsiteX14" fmla="*/ 6343650 w 6935788"/>
              <a:gd name="connsiteY14" fmla="*/ 3686175 h 4021137"/>
              <a:gd name="connsiteX15" fmla="*/ 5791200 w 6935788"/>
              <a:gd name="connsiteY15" fmla="*/ 3676650 h 4021137"/>
              <a:gd name="connsiteX16" fmla="*/ 5429250 w 6935788"/>
              <a:gd name="connsiteY16" fmla="*/ 3343275 h 4021137"/>
              <a:gd name="connsiteX17" fmla="*/ 5400675 w 6935788"/>
              <a:gd name="connsiteY17" fmla="*/ 2933700 h 4021137"/>
              <a:gd name="connsiteX18" fmla="*/ 5610225 w 6935788"/>
              <a:gd name="connsiteY18" fmla="*/ 2543175 h 4021137"/>
              <a:gd name="connsiteX19" fmla="*/ 6086475 w 6935788"/>
              <a:gd name="connsiteY19" fmla="*/ 2419350 h 4021137"/>
              <a:gd name="connsiteX20" fmla="*/ 6505575 w 6935788"/>
              <a:gd name="connsiteY20" fmla="*/ 2495550 h 4021137"/>
              <a:gd name="connsiteX21" fmla="*/ 6877050 w 6935788"/>
              <a:gd name="connsiteY21" fmla="*/ 2828925 h 4021137"/>
              <a:gd name="connsiteX22" fmla="*/ 6858000 w 6935788"/>
              <a:gd name="connsiteY22" fmla="*/ 3400425 h 4021137"/>
              <a:gd name="connsiteX23" fmla="*/ 6496050 w 6935788"/>
              <a:gd name="connsiteY23" fmla="*/ 3705225 h 4021137"/>
              <a:gd name="connsiteX24" fmla="*/ 5867400 w 6935788"/>
              <a:gd name="connsiteY24" fmla="*/ 3638550 h 4021137"/>
              <a:gd name="connsiteX25" fmla="*/ 5495925 w 6935788"/>
              <a:gd name="connsiteY25" fmla="*/ 3248025 h 4021137"/>
              <a:gd name="connsiteX26" fmla="*/ 5562600 w 6935788"/>
              <a:gd name="connsiteY26" fmla="*/ 2695575 h 4021137"/>
              <a:gd name="connsiteX27" fmla="*/ 5981700 w 6935788"/>
              <a:gd name="connsiteY27" fmla="*/ 2505075 h 4021137"/>
              <a:gd name="connsiteX28" fmla="*/ 6496050 w 6935788"/>
              <a:gd name="connsiteY28" fmla="*/ 2571750 h 4021137"/>
              <a:gd name="connsiteX29" fmla="*/ 6753225 w 6935788"/>
              <a:gd name="connsiteY29" fmla="*/ 2981325 h 4021137"/>
              <a:gd name="connsiteX30" fmla="*/ 6772275 w 6935788"/>
              <a:gd name="connsiteY30" fmla="*/ 3429000 h 4021137"/>
              <a:gd name="connsiteX31" fmla="*/ 6419850 w 6935788"/>
              <a:gd name="connsiteY31" fmla="*/ 3771900 h 4021137"/>
              <a:gd name="connsiteX32" fmla="*/ 5934075 w 6935788"/>
              <a:gd name="connsiteY32" fmla="*/ 3781425 h 4021137"/>
              <a:gd name="connsiteX33" fmla="*/ 5429250 w 6935788"/>
              <a:gd name="connsiteY33" fmla="*/ 3571875 h 4021137"/>
              <a:gd name="connsiteX34" fmla="*/ 5010150 w 6935788"/>
              <a:gd name="connsiteY34" fmla="*/ 3381375 h 4021137"/>
              <a:gd name="connsiteX35" fmla="*/ 4676775 w 6935788"/>
              <a:gd name="connsiteY35" fmla="*/ 3667125 h 4021137"/>
              <a:gd name="connsiteX36" fmla="*/ 4191000 w 6935788"/>
              <a:gd name="connsiteY36" fmla="*/ 3990975 h 4021137"/>
              <a:gd name="connsiteX37" fmla="*/ 4019550 w 6935788"/>
              <a:gd name="connsiteY37" fmla="*/ 3486150 h 4021137"/>
              <a:gd name="connsiteX38" fmla="*/ 3695700 w 6935788"/>
              <a:gd name="connsiteY38" fmla="*/ 3543300 h 4021137"/>
              <a:gd name="connsiteX39" fmla="*/ 3448050 w 6935788"/>
              <a:gd name="connsiteY39" fmla="*/ 3695700 h 4021137"/>
              <a:gd name="connsiteX40" fmla="*/ 3067050 w 6935788"/>
              <a:gd name="connsiteY40" fmla="*/ 3390900 h 4021137"/>
              <a:gd name="connsiteX41" fmla="*/ 3228975 w 6935788"/>
              <a:gd name="connsiteY41" fmla="*/ 3248025 h 4021137"/>
              <a:gd name="connsiteX42" fmla="*/ 3543300 w 6935788"/>
              <a:gd name="connsiteY42" fmla="*/ 3228975 h 4021137"/>
              <a:gd name="connsiteX43" fmla="*/ 3457575 w 6935788"/>
              <a:gd name="connsiteY43" fmla="*/ 2924175 h 4021137"/>
              <a:gd name="connsiteX44" fmla="*/ 3038475 w 6935788"/>
              <a:gd name="connsiteY44" fmla="*/ 2933700 h 4021137"/>
              <a:gd name="connsiteX45" fmla="*/ 2867025 w 6935788"/>
              <a:gd name="connsiteY45" fmla="*/ 3248025 h 4021137"/>
              <a:gd name="connsiteX46" fmla="*/ 2657475 w 6935788"/>
              <a:gd name="connsiteY46" fmla="*/ 3457575 h 4021137"/>
              <a:gd name="connsiteX47" fmla="*/ 2333625 w 6935788"/>
              <a:gd name="connsiteY47" fmla="*/ 3228975 h 4021137"/>
              <a:gd name="connsiteX48" fmla="*/ 2438400 w 6935788"/>
              <a:gd name="connsiteY48" fmla="*/ 2962275 h 4021137"/>
              <a:gd name="connsiteX49" fmla="*/ 2790825 w 6935788"/>
              <a:gd name="connsiteY49" fmla="*/ 2571750 h 4021137"/>
              <a:gd name="connsiteX50" fmla="*/ 2762250 w 6935788"/>
              <a:gd name="connsiteY50" fmla="*/ 1876425 h 4021137"/>
              <a:gd name="connsiteX51" fmla="*/ 2552700 w 6935788"/>
              <a:gd name="connsiteY51" fmla="*/ 1276350 h 4021137"/>
              <a:gd name="connsiteX52" fmla="*/ 2266950 w 6935788"/>
              <a:gd name="connsiteY52" fmla="*/ 590550 h 4021137"/>
              <a:gd name="connsiteX53" fmla="*/ 1962150 w 6935788"/>
              <a:gd name="connsiteY53" fmla="*/ 0 h 4021137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66950 w 6935788"/>
              <a:gd name="connsiteY52" fmla="*/ 30251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32248 w 6935788"/>
              <a:gd name="connsiteY52" fmla="*/ 43204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088232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192660 h 3661097"/>
              <a:gd name="connsiteX1" fmla="*/ 638175 w 6935788"/>
              <a:gd name="connsiteY1" fmla="*/ 1906910 h 3661097"/>
              <a:gd name="connsiteX2" fmla="*/ 1457325 w 6935788"/>
              <a:gd name="connsiteY2" fmla="*/ 1630685 h 3661097"/>
              <a:gd name="connsiteX3" fmla="*/ 2257425 w 6935788"/>
              <a:gd name="connsiteY3" fmla="*/ 1287785 h 3661097"/>
              <a:gd name="connsiteX4" fmla="*/ 3152775 w 6935788"/>
              <a:gd name="connsiteY4" fmla="*/ 963935 h 3661097"/>
              <a:gd name="connsiteX5" fmla="*/ 4067175 w 6935788"/>
              <a:gd name="connsiteY5" fmla="*/ 487685 h 3661097"/>
              <a:gd name="connsiteX6" fmla="*/ 4676775 w 6935788"/>
              <a:gd name="connsiteY6" fmla="*/ 268610 h 3661097"/>
              <a:gd name="connsiteX7" fmla="*/ 5086350 w 6935788"/>
              <a:gd name="connsiteY7" fmla="*/ 468635 h 3661097"/>
              <a:gd name="connsiteX8" fmla="*/ 5457825 w 6935788"/>
              <a:gd name="connsiteY8" fmla="*/ 944885 h 3661097"/>
              <a:gd name="connsiteX9" fmla="*/ 5953125 w 6935788"/>
              <a:gd name="connsiteY9" fmla="*/ 1411610 h 3661097"/>
              <a:gd name="connsiteX10" fmla="*/ 6191250 w 6935788"/>
              <a:gd name="connsiteY10" fmla="*/ 1735460 h 3661097"/>
              <a:gd name="connsiteX11" fmla="*/ 6638925 w 6935788"/>
              <a:gd name="connsiteY11" fmla="*/ 2173610 h 3661097"/>
              <a:gd name="connsiteX12" fmla="*/ 6800850 w 6935788"/>
              <a:gd name="connsiteY12" fmla="*/ 2545085 h 3661097"/>
              <a:gd name="connsiteX13" fmla="*/ 6715125 w 6935788"/>
              <a:gd name="connsiteY13" fmla="*/ 3049910 h 3661097"/>
              <a:gd name="connsiteX14" fmla="*/ 6343650 w 6935788"/>
              <a:gd name="connsiteY14" fmla="*/ 3326135 h 3661097"/>
              <a:gd name="connsiteX15" fmla="*/ 5791200 w 6935788"/>
              <a:gd name="connsiteY15" fmla="*/ 3316610 h 3661097"/>
              <a:gd name="connsiteX16" fmla="*/ 5429250 w 6935788"/>
              <a:gd name="connsiteY16" fmla="*/ 2983235 h 3661097"/>
              <a:gd name="connsiteX17" fmla="*/ 5400675 w 6935788"/>
              <a:gd name="connsiteY17" fmla="*/ 2573660 h 3661097"/>
              <a:gd name="connsiteX18" fmla="*/ 5610225 w 6935788"/>
              <a:gd name="connsiteY18" fmla="*/ 2183135 h 3661097"/>
              <a:gd name="connsiteX19" fmla="*/ 6086475 w 6935788"/>
              <a:gd name="connsiteY19" fmla="*/ 2059310 h 3661097"/>
              <a:gd name="connsiteX20" fmla="*/ 6505575 w 6935788"/>
              <a:gd name="connsiteY20" fmla="*/ 2135510 h 3661097"/>
              <a:gd name="connsiteX21" fmla="*/ 6877050 w 6935788"/>
              <a:gd name="connsiteY21" fmla="*/ 2468885 h 3661097"/>
              <a:gd name="connsiteX22" fmla="*/ 6858000 w 6935788"/>
              <a:gd name="connsiteY22" fmla="*/ 3040385 h 3661097"/>
              <a:gd name="connsiteX23" fmla="*/ 6496050 w 6935788"/>
              <a:gd name="connsiteY23" fmla="*/ 3345185 h 3661097"/>
              <a:gd name="connsiteX24" fmla="*/ 5867400 w 6935788"/>
              <a:gd name="connsiteY24" fmla="*/ 3278510 h 3661097"/>
              <a:gd name="connsiteX25" fmla="*/ 5495925 w 6935788"/>
              <a:gd name="connsiteY25" fmla="*/ 2887985 h 3661097"/>
              <a:gd name="connsiteX26" fmla="*/ 5562600 w 6935788"/>
              <a:gd name="connsiteY26" fmla="*/ 2335535 h 3661097"/>
              <a:gd name="connsiteX27" fmla="*/ 5981700 w 6935788"/>
              <a:gd name="connsiteY27" fmla="*/ 2145035 h 3661097"/>
              <a:gd name="connsiteX28" fmla="*/ 6496050 w 6935788"/>
              <a:gd name="connsiteY28" fmla="*/ 2211710 h 3661097"/>
              <a:gd name="connsiteX29" fmla="*/ 6753225 w 6935788"/>
              <a:gd name="connsiteY29" fmla="*/ 2621285 h 3661097"/>
              <a:gd name="connsiteX30" fmla="*/ 6772275 w 6935788"/>
              <a:gd name="connsiteY30" fmla="*/ 3068960 h 3661097"/>
              <a:gd name="connsiteX31" fmla="*/ 6419850 w 6935788"/>
              <a:gd name="connsiteY31" fmla="*/ 3411860 h 3661097"/>
              <a:gd name="connsiteX32" fmla="*/ 5934075 w 6935788"/>
              <a:gd name="connsiteY32" fmla="*/ 3421385 h 3661097"/>
              <a:gd name="connsiteX33" fmla="*/ 5429250 w 6935788"/>
              <a:gd name="connsiteY33" fmla="*/ 3211835 h 3661097"/>
              <a:gd name="connsiteX34" fmla="*/ 5010150 w 6935788"/>
              <a:gd name="connsiteY34" fmla="*/ 3021335 h 3661097"/>
              <a:gd name="connsiteX35" fmla="*/ 4676775 w 6935788"/>
              <a:gd name="connsiteY35" fmla="*/ 3307085 h 3661097"/>
              <a:gd name="connsiteX36" fmla="*/ 4191000 w 6935788"/>
              <a:gd name="connsiteY36" fmla="*/ 3630935 h 3661097"/>
              <a:gd name="connsiteX37" fmla="*/ 4019550 w 6935788"/>
              <a:gd name="connsiteY37" fmla="*/ 3126110 h 3661097"/>
              <a:gd name="connsiteX38" fmla="*/ 3695700 w 6935788"/>
              <a:gd name="connsiteY38" fmla="*/ 3183260 h 3661097"/>
              <a:gd name="connsiteX39" fmla="*/ 3448050 w 6935788"/>
              <a:gd name="connsiteY39" fmla="*/ 3335660 h 3661097"/>
              <a:gd name="connsiteX40" fmla="*/ 3067050 w 6935788"/>
              <a:gd name="connsiteY40" fmla="*/ 3030860 h 3661097"/>
              <a:gd name="connsiteX41" fmla="*/ 3228975 w 6935788"/>
              <a:gd name="connsiteY41" fmla="*/ 2887985 h 3661097"/>
              <a:gd name="connsiteX42" fmla="*/ 3543300 w 6935788"/>
              <a:gd name="connsiteY42" fmla="*/ 2868935 h 3661097"/>
              <a:gd name="connsiteX43" fmla="*/ 3457575 w 6935788"/>
              <a:gd name="connsiteY43" fmla="*/ 2564135 h 3661097"/>
              <a:gd name="connsiteX44" fmla="*/ 3038475 w 6935788"/>
              <a:gd name="connsiteY44" fmla="*/ 2573660 h 3661097"/>
              <a:gd name="connsiteX45" fmla="*/ 2867025 w 6935788"/>
              <a:gd name="connsiteY45" fmla="*/ 2887985 h 3661097"/>
              <a:gd name="connsiteX46" fmla="*/ 2657475 w 6935788"/>
              <a:gd name="connsiteY46" fmla="*/ 3097535 h 3661097"/>
              <a:gd name="connsiteX47" fmla="*/ 2333625 w 6935788"/>
              <a:gd name="connsiteY47" fmla="*/ 2868935 h 3661097"/>
              <a:gd name="connsiteX48" fmla="*/ 2438400 w 6935788"/>
              <a:gd name="connsiteY48" fmla="*/ 2602235 h 3661097"/>
              <a:gd name="connsiteX49" fmla="*/ 2790825 w 6935788"/>
              <a:gd name="connsiteY49" fmla="*/ 2211710 h 3661097"/>
              <a:gd name="connsiteX50" fmla="*/ 2762250 w 6935788"/>
              <a:gd name="connsiteY50" fmla="*/ 1516385 h 3661097"/>
              <a:gd name="connsiteX51" fmla="*/ 2448272 w 6935788"/>
              <a:gd name="connsiteY51" fmla="*/ 936104 h 3661097"/>
              <a:gd name="connsiteX52" fmla="*/ 2088232 w 6935788"/>
              <a:gd name="connsiteY52" fmla="*/ 432048 h 3661097"/>
              <a:gd name="connsiteX53" fmla="*/ 1728192 w 6935788"/>
              <a:gd name="connsiteY53" fmla="*/ 0 h 366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35788" h="3661097">
                <a:moveTo>
                  <a:pt x="0" y="2192660"/>
                </a:moveTo>
                <a:cubicBezTo>
                  <a:pt x="197643" y="2096616"/>
                  <a:pt x="395287" y="2000573"/>
                  <a:pt x="638175" y="1906910"/>
                </a:cubicBezTo>
                <a:cubicBezTo>
                  <a:pt x="881063" y="1813247"/>
                  <a:pt x="1187450" y="1733872"/>
                  <a:pt x="1457325" y="1630685"/>
                </a:cubicBezTo>
                <a:cubicBezTo>
                  <a:pt x="1727200" y="1527498"/>
                  <a:pt x="1974850" y="1398910"/>
                  <a:pt x="2257425" y="1287785"/>
                </a:cubicBezTo>
                <a:cubicBezTo>
                  <a:pt x="2540000" y="1176660"/>
                  <a:pt x="2851150" y="1097285"/>
                  <a:pt x="3152775" y="963935"/>
                </a:cubicBezTo>
                <a:cubicBezTo>
                  <a:pt x="3454400" y="830585"/>
                  <a:pt x="3813175" y="603573"/>
                  <a:pt x="4067175" y="487685"/>
                </a:cubicBezTo>
                <a:cubicBezTo>
                  <a:pt x="4321175" y="371798"/>
                  <a:pt x="4506913" y="271785"/>
                  <a:pt x="4676775" y="268610"/>
                </a:cubicBezTo>
                <a:cubicBezTo>
                  <a:pt x="4846637" y="265435"/>
                  <a:pt x="4956175" y="355923"/>
                  <a:pt x="5086350" y="468635"/>
                </a:cubicBezTo>
                <a:cubicBezTo>
                  <a:pt x="5216525" y="581347"/>
                  <a:pt x="5313363" y="787723"/>
                  <a:pt x="5457825" y="944885"/>
                </a:cubicBezTo>
                <a:cubicBezTo>
                  <a:pt x="5602287" y="1102047"/>
                  <a:pt x="5830888" y="1279848"/>
                  <a:pt x="5953125" y="1411610"/>
                </a:cubicBezTo>
                <a:cubicBezTo>
                  <a:pt x="6075362" y="1543372"/>
                  <a:pt x="6076950" y="1608460"/>
                  <a:pt x="6191250" y="1735460"/>
                </a:cubicBezTo>
                <a:cubicBezTo>
                  <a:pt x="6305550" y="1862460"/>
                  <a:pt x="6537325" y="2038673"/>
                  <a:pt x="6638925" y="2173610"/>
                </a:cubicBezTo>
                <a:cubicBezTo>
                  <a:pt x="6740525" y="2308548"/>
                  <a:pt x="6788150" y="2399035"/>
                  <a:pt x="6800850" y="2545085"/>
                </a:cubicBezTo>
                <a:cubicBezTo>
                  <a:pt x="6813550" y="2691135"/>
                  <a:pt x="6791325" y="2919735"/>
                  <a:pt x="6715125" y="3049910"/>
                </a:cubicBezTo>
                <a:cubicBezTo>
                  <a:pt x="6638925" y="3180085"/>
                  <a:pt x="6497637" y="3281685"/>
                  <a:pt x="6343650" y="3326135"/>
                </a:cubicBezTo>
                <a:cubicBezTo>
                  <a:pt x="6189663" y="3370585"/>
                  <a:pt x="5943600" y="3373760"/>
                  <a:pt x="5791200" y="3316610"/>
                </a:cubicBezTo>
                <a:cubicBezTo>
                  <a:pt x="5638800" y="3259460"/>
                  <a:pt x="5494337" y="3107060"/>
                  <a:pt x="5429250" y="2983235"/>
                </a:cubicBezTo>
                <a:cubicBezTo>
                  <a:pt x="5364163" y="2859410"/>
                  <a:pt x="5370513" y="2707010"/>
                  <a:pt x="5400675" y="2573660"/>
                </a:cubicBezTo>
                <a:cubicBezTo>
                  <a:pt x="5430837" y="2440310"/>
                  <a:pt x="5495925" y="2268860"/>
                  <a:pt x="5610225" y="2183135"/>
                </a:cubicBezTo>
                <a:cubicBezTo>
                  <a:pt x="5724525" y="2097410"/>
                  <a:pt x="5937250" y="2067248"/>
                  <a:pt x="6086475" y="2059310"/>
                </a:cubicBezTo>
                <a:cubicBezTo>
                  <a:pt x="6235700" y="2051372"/>
                  <a:pt x="6373813" y="2067248"/>
                  <a:pt x="6505575" y="2135510"/>
                </a:cubicBezTo>
                <a:cubicBezTo>
                  <a:pt x="6637337" y="2203772"/>
                  <a:pt x="6818312" y="2318072"/>
                  <a:pt x="6877050" y="2468885"/>
                </a:cubicBezTo>
                <a:cubicBezTo>
                  <a:pt x="6935788" y="2619698"/>
                  <a:pt x="6921500" y="2894335"/>
                  <a:pt x="6858000" y="3040385"/>
                </a:cubicBezTo>
                <a:cubicBezTo>
                  <a:pt x="6794500" y="3186435"/>
                  <a:pt x="6661150" y="3305498"/>
                  <a:pt x="6496050" y="3345185"/>
                </a:cubicBezTo>
                <a:cubicBezTo>
                  <a:pt x="6330950" y="3384872"/>
                  <a:pt x="6034087" y="3354710"/>
                  <a:pt x="5867400" y="3278510"/>
                </a:cubicBezTo>
                <a:cubicBezTo>
                  <a:pt x="5700713" y="3202310"/>
                  <a:pt x="5546725" y="3045147"/>
                  <a:pt x="5495925" y="2887985"/>
                </a:cubicBezTo>
                <a:cubicBezTo>
                  <a:pt x="5445125" y="2730823"/>
                  <a:pt x="5481638" y="2459360"/>
                  <a:pt x="5562600" y="2335535"/>
                </a:cubicBezTo>
                <a:cubicBezTo>
                  <a:pt x="5643562" y="2211710"/>
                  <a:pt x="5826125" y="2165672"/>
                  <a:pt x="5981700" y="2145035"/>
                </a:cubicBezTo>
                <a:cubicBezTo>
                  <a:pt x="6137275" y="2124398"/>
                  <a:pt x="6367462" y="2132335"/>
                  <a:pt x="6496050" y="2211710"/>
                </a:cubicBezTo>
                <a:cubicBezTo>
                  <a:pt x="6624638" y="2291085"/>
                  <a:pt x="6707188" y="2478410"/>
                  <a:pt x="6753225" y="2621285"/>
                </a:cubicBezTo>
                <a:cubicBezTo>
                  <a:pt x="6799262" y="2764160"/>
                  <a:pt x="6827838" y="2937198"/>
                  <a:pt x="6772275" y="3068960"/>
                </a:cubicBezTo>
                <a:cubicBezTo>
                  <a:pt x="6716713" y="3200723"/>
                  <a:pt x="6559550" y="3353123"/>
                  <a:pt x="6419850" y="3411860"/>
                </a:cubicBezTo>
                <a:cubicBezTo>
                  <a:pt x="6280150" y="3470597"/>
                  <a:pt x="6099175" y="3454722"/>
                  <a:pt x="5934075" y="3421385"/>
                </a:cubicBezTo>
                <a:cubicBezTo>
                  <a:pt x="5768975" y="3388048"/>
                  <a:pt x="5583238" y="3278510"/>
                  <a:pt x="5429250" y="3211835"/>
                </a:cubicBezTo>
                <a:cubicBezTo>
                  <a:pt x="5275263" y="3145160"/>
                  <a:pt x="5135563" y="3005460"/>
                  <a:pt x="5010150" y="3021335"/>
                </a:cubicBezTo>
                <a:cubicBezTo>
                  <a:pt x="4884738" y="3037210"/>
                  <a:pt x="4813300" y="3205485"/>
                  <a:pt x="4676775" y="3307085"/>
                </a:cubicBezTo>
                <a:cubicBezTo>
                  <a:pt x="4540250" y="3408685"/>
                  <a:pt x="4300537" y="3661097"/>
                  <a:pt x="4191000" y="3630935"/>
                </a:cubicBezTo>
                <a:cubicBezTo>
                  <a:pt x="4081463" y="3600773"/>
                  <a:pt x="4102100" y="3200722"/>
                  <a:pt x="4019550" y="3126110"/>
                </a:cubicBezTo>
                <a:cubicBezTo>
                  <a:pt x="3937000" y="3051498"/>
                  <a:pt x="3790950" y="3148335"/>
                  <a:pt x="3695700" y="3183260"/>
                </a:cubicBezTo>
                <a:cubicBezTo>
                  <a:pt x="3600450" y="3218185"/>
                  <a:pt x="3552825" y="3361060"/>
                  <a:pt x="3448050" y="3335660"/>
                </a:cubicBezTo>
                <a:cubicBezTo>
                  <a:pt x="3343275" y="3310260"/>
                  <a:pt x="3103562" y="3105472"/>
                  <a:pt x="3067050" y="3030860"/>
                </a:cubicBezTo>
                <a:cubicBezTo>
                  <a:pt x="3030538" y="2956248"/>
                  <a:pt x="3149600" y="2914972"/>
                  <a:pt x="3228975" y="2887985"/>
                </a:cubicBezTo>
                <a:cubicBezTo>
                  <a:pt x="3308350" y="2860998"/>
                  <a:pt x="3505200" y="2922910"/>
                  <a:pt x="3543300" y="2868935"/>
                </a:cubicBezTo>
                <a:cubicBezTo>
                  <a:pt x="3581400" y="2814960"/>
                  <a:pt x="3541713" y="2613348"/>
                  <a:pt x="3457575" y="2564135"/>
                </a:cubicBezTo>
                <a:cubicBezTo>
                  <a:pt x="3373438" y="2514923"/>
                  <a:pt x="3136900" y="2519685"/>
                  <a:pt x="3038475" y="2573660"/>
                </a:cubicBezTo>
                <a:cubicBezTo>
                  <a:pt x="2940050" y="2627635"/>
                  <a:pt x="2930525" y="2800673"/>
                  <a:pt x="2867025" y="2887985"/>
                </a:cubicBezTo>
                <a:cubicBezTo>
                  <a:pt x="2803525" y="2975297"/>
                  <a:pt x="2746375" y="3100710"/>
                  <a:pt x="2657475" y="3097535"/>
                </a:cubicBezTo>
                <a:cubicBezTo>
                  <a:pt x="2568575" y="3094360"/>
                  <a:pt x="2370137" y="2951485"/>
                  <a:pt x="2333625" y="2868935"/>
                </a:cubicBezTo>
                <a:cubicBezTo>
                  <a:pt x="2297113" y="2786385"/>
                  <a:pt x="2362200" y="2711773"/>
                  <a:pt x="2438400" y="2602235"/>
                </a:cubicBezTo>
                <a:cubicBezTo>
                  <a:pt x="2514600" y="2492697"/>
                  <a:pt x="2736850" y="2392685"/>
                  <a:pt x="2790825" y="2211710"/>
                </a:cubicBezTo>
                <a:cubicBezTo>
                  <a:pt x="2844800" y="2030735"/>
                  <a:pt x="2819342" y="1728986"/>
                  <a:pt x="2762250" y="1516385"/>
                </a:cubicBezTo>
                <a:cubicBezTo>
                  <a:pt x="2705158" y="1303784"/>
                  <a:pt x="2560608" y="1116827"/>
                  <a:pt x="2448272" y="936104"/>
                </a:cubicBezTo>
                <a:cubicBezTo>
                  <a:pt x="2335936" y="755381"/>
                  <a:pt x="2208245" y="588065"/>
                  <a:pt x="2088232" y="432048"/>
                </a:cubicBezTo>
                <a:cubicBezTo>
                  <a:pt x="1968219" y="276031"/>
                  <a:pt x="1933847" y="158427"/>
                  <a:pt x="1728192" y="0"/>
                </a:cubicBezTo>
              </a:path>
            </a:pathLst>
          </a:cu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2514" r="20000" b="35460"/>
          <a:stretch>
            <a:fillRect/>
          </a:stretch>
        </p:blipFill>
        <p:spPr bwMode="auto">
          <a:xfrm>
            <a:off x="392552" y="3187096"/>
            <a:ext cx="1962576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dirty="0" smtClean="0"/>
              <a:t>Cutting a trajectory in pieces that are “similar” within the piece</a:t>
            </a:r>
          </a:p>
        </p:txBody>
      </p:sp>
      <p:sp>
        <p:nvSpPr>
          <p:cNvPr id="4" name="Freeform 3"/>
          <p:cNvSpPr/>
          <p:nvPr/>
        </p:nvSpPr>
        <p:spPr>
          <a:xfrm>
            <a:off x="1187450" y="2852738"/>
            <a:ext cx="6935788" cy="3660775"/>
          </a:xfrm>
          <a:custGeom>
            <a:avLst/>
            <a:gdLst>
              <a:gd name="connsiteX0" fmla="*/ 0 w 6935788"/>
              <a:gd name="connsiteY0" fmla="*/ 2552700 h 4021137"/>
              <a:gd name="connsiteX1" fmla="*/ 638175 w 6935788"/>
              <a:gd name="connsiteY1" fmla="*/ 2266950 h 4021137"/>
              <a:gd name="connsiteX2" fmla="*/ 1457325 w 6935788"/>
              <a:gd name="connsiteY2" fmla="*/ 1990725 h 4021137"/>
              <a:gd name="connsiteX3" fmla="*/ 2257425 w 6935788"/>
              <a:gd name="connsiteY3" fmla="*/ 1647825 h 4021137"/>
              <a:gd name="connsiteX4" fmla="*/ 3152775 w 6935788"/>
              <a:gd name="connsiteY4" fmla="*/ 1323975 h 4021137"/>
              <a:gd name="connsiteX5" fmla="*/ 4067175 w 6935788"/>
              <a:gd name="connsiteY5" fmla="*/ 847725 h 4021137"/>
              <a:gd name="connsiteX6" fmla="*/ 4676775 w 6935788"/>
              <a:gd name="connsiteY6" fmla="*/ 628650 h 4021137"/>
              <a:gd name="connsiteX7" fmla="*/ 5086350 w 6935788"/>
              <a:gd name="connsiteY7" fmla="*/ 828675 h 4021137"/>
              <a:gd name="connsiteX8" fmla="*/ 5457825 w 6935788"/>
              <a:gd name="connsiteY8" fmla="*/ 1304925 h 4021137"/>
              <a:gd name="connsiteX9" fmla="*/ 5953125 w 6935788"/>
              <a:gd name="connsiteY9" fmla="*/ 1771650 h 4021137"/>
              <a:gd name="connsiteX10" fmla="*/ 6191250 w 6935788"/>
              <a:gd name="connsiteY10" fmla="*/ 2095500 h 4021137"/>
              <a:gd name="connsiteX11" fmla="*/ 6638925 w 6935788"/>
              <a:gd name="connsiteY11" fmla="*/ 2533650 h 4021137"/>
              <a:gd name="connsiteX12" fmla="*/ 6800850 w 6935788"/>
              <a:gd name="connsiteY12" fmla="*/ 2905125 h 4021137"/>
              <a:gd name="connsiteX13" fmla="*/ 6715125 w 6935788"/>
              <a:gd name="connsiteY13" fmla="*/ 3409950 h 4021137"/>
              <a:gd name="connsiteX14" fmla="*/ 6343650 w 6935788"/>
              <a:gd name="connsiteY14" fmla="*/ 3686175 h 4021137"/>
              <a:gd name="connsiteX15" fmla="*/ 5791200 w 6935788"/>
              <a:gd name="connsiteY15" fmla="*/ 3676650 h 4021137"/>
              <a:gd name="connsiteX16" fmla="*/ 5429250 w 6935788"/>
              <a:gd name="connsiteY16" fmla="*/ 3343275 h 4021137"/>
              <a:gd name="connsiteX17" fmla="*/ 5400675 w 6935788"/>
              <a:gd name="connsiteY17" fmla="*/ 2933700 h 4021137"/>
              <a:gd name="connsiteX18" fmla="*/ 5610225 w 6935788"/>
              <a:gd name="connsiteY18" fmla="*/ 2543175 h 4021137"/>
              <a:gd name="connsiteX19" fmla="*/ 6086475 w 6935788"/>
              <a:gd name="connsiteY19" fmla="*/ 2419350 h 4021137"/>
              <a:gd name="connsiteX20" fmla="*/ 6505575 w 6935788"/>
              <a:gd name="connsiteY20" fmla="*/ 2495550 h 4021137"/>
              <a:gd name="connsiteX21" fmla="*/ 6877050 w 6935788"/>
              <a:gd name="connsiteY21" fmla="*/ 2828925 h 4021137"/>
              <a:gd name="connsiteX22" fmla="*/ 6858000 w 6935788"/>
              <a:gd name="connsiteY22" fmla="*/ 3400425 h 4021137"/>
              <a:gd name="connsiteX23" fmla="*/ 6496050 w 6935788"/>
              <a:gd name="connsiteY23" fmla="*/ 3705225 h 4021137"/>
              <a:gd name="connsiteX24" fmla="*/ 5867400 w 6935788"/>
              <a:gd name="connsiteY24" fmla="*/ 3638550 h 4021137"/>
              <a:gd name="connsiteX25" fmla="*/ 5495925 w 6935788"/>
              <a:gd name="connsiteY25" fmla="*/ 3248025 h 4021137"/>
              <a:gd name="connsiteX26" fmla="*/ 5562600 w 6935788"/>
              <a:gd name="connsiteY26" fmla="*/ 2695575 h 4021137"/>
              <a:gd name="connsiteX27" fmla="*/ 5981700 w 6935788"/>
              <a:gd name="connsiteY27" fmla="*/ 2505075 h 4021137"/>
              <a:gd name="connsiteX28" fmla="*/ 6496050 w 6935788"/>
              <a:gd name="connsiteY28" fmla="*/ 2571750 h 4021137"/>
              <a:gd name="connsiteX29" fmla="*/ 6753225 w 6935788"/>
              <a:gd name="connsiteY29" fmla="*/ 2981325 h 4021137"/>
              <a:gd name="connsiteX30" fmla="*/ 6772275 w 6935788"/>
              <a:gd name="connsiteY30" fmla="*/ 3429000 h 4021137"/>
              <a:gd name="connsiteX31" fmla="*/ 6419850 w 6935788"/>
              <a:gd name="connsiteY31" fmla="*/ 3771900 h 4021137"/>
              <a:gd name="connsiteX32" fmla="*/ 5934075 w 6935788"/>
              <a:gd name="connsiteY32" fmla="*/ 3781425 h 4021137"/>
              <a:gd name="connsiteX33" fmla="*/ 5429250 w 6935788"/>
              <a:gd name="connsiteY33" fmla="*/ 3571875 h 4021137"/>
              <a:gd name="connsiteX34" fmla="*/ 5010150 w 6935788"/>
              <a:gd name="connsiteY34" fmla="*/ 3381375 h 4021137"/>
              <a:gd name="connsiteX35" fmla="*/ 4676775 w 6935788"/>
              <a:gd name="connsiteY35" fmla="*/ 3667125 h 4021137"/>
              <a:gd name="connsiteX36" fmla="*/ 4191000 w 6935788"/>
              <a:gd name="connsiteY36" fmla="*/ 3990975 h 4021137"/>
              <a:gd name="connsiteX37" fmla="*/ 4019550 w 6935788"/>
              <a:gd name="connsiteY37" fmla="*/ 3486150 h 4021137"/>
              <a:gd name="connsiteX38" fmla="*/ 3695700 w 6935788"/>
              <a:gd name="connsiteY38" fmla="*/ 3543300 h 4021137"/>
              <a:gd name="connsiteX39" fmla="*/ 3448050 w 6935788"/>
              <a:gd name="connsiteY39" fmla="*/ 3695700 h 4021137"/>
              <a:gd name="connsiteX40" fmla="*/ 3067050 w 6935788"/>
              <a:gd name="connsiteY40" fmla="*/ 3390900 h 4021137"/>
              <a:gd name="connsiteX41" fmla="*/ 3228975 w 6935788"/>
              <a:gd name="connsiteY41" fmla="*/ 3248025 h 4021137"/>
              <a:gd name="connsiteX42" fmla="*/ 3543300 w 6935788"/>
              <a:gd name="connsiteY42" fmla="*/ 3228975 h 4021137"/>
              <a:gd name="connsiteX43" fmla="*/ 3457575 w 6935788"/>
              <a:gd name="connsiteY43" fmla="*/ 2924175 h 4021137"/>
              <a:gd name="connsiteX44" fmla="*/ 3038475 w 6935788"/>
              <a:gd name="connsiteY44" fmla="*/ 2933700 h 4021137"/>
              <a:gd name="connsiteX45" fmla="*/ 2867025 w 6935788"/>
              <a:gd name="connsiteY45" fmla="*/ 3248025 h 4021137"/>
              <a:gd name="connsiteX46" fmla="*/ 2657475 w 6935788"/>
              <a:gd name="connsiteY46" fmla="*/ 3457575 h 4021137"/>
              <a:gd name="connsiteX47" fmla="*/ 2333625 w 6935788"/>
              <a:gd name="connsiteY47" fmla="*/ 3228975 h 4021137"/>
              <a:gd name="connsiteX48" fmla="*/ 2438400 w 6935788"/>
              <a:gd name="connsiteY48" fmla="*/ 2962275 h 4021137"/>
              <a:gd name="connsiteX49" fmla="*/ 2790825 w 6935788"/>
              <a:gd name="connsiteY49" fmla="*/ 2571750 h 4021137"/>
              <a:gd name="connsiteX50" fmla="*/ 2762250 w 6935788"/>
              <a:gd name="connsiteY50" fmla="*/ 1876425 h 4021137"/>
              <a:gd name="connsiteX51" fmla="*/ 2552700 w 6935788"/>
              <a:gd name="connsiteY51" fmla="*/ 1276350 h 4021137"/>
              <a:gd name="connsiteX52" fmla="*/ 2266950 w 6935788"/>
              <a:gd name="connsiteY52" fmla="*/ 590550 h 4021137"/>
              <a:gd name="connsiteX53" fmla="*/ 1962150 w 6935788"/>
              <a:gd name="connsiteY53" fmla="*/ 0 h 4021137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66950 w 6935788"/>
              <a:gd name="connsiteY52" fmla="*/ 30251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32248 w 6935788"/>
              <a:gd name="connsiteY52" fmla="*/ 43204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088232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192660 h 3661097"/>
              <a:gd name="connsiteX1" fmla="*/ 638175 w 6935788"/>
              <a:gd name="connsiteY1" fmla="*/ 1906910 h 3661097"/>
              <a:gd name="connsiteX2" fmla="*/ 1457325 w 6935788"/>
              <a:gd name="connsiteY2" fmla="*/ 1630685 h 3661097"/>
              <a:gd name="connsiteX3" fmla="*/ 2257425 w 6935788"/>
              <a:gd name="connsiteY3" fmla="*/ 1287785 h 3661097"/>
              <a:gd name="connsiteX4" fmla="*/ 3152775 w 6935788"/>
              <a:gd name="connsiteY4" fmla="*/ 963935 h 3661097"/>
              <a:gd name="connsiteX5" fmla="*/ 4067175 w 6935788"/>
              <a:gd name="connsiteY5" fmla="*/ 487685 h 3661097"/>
              <a:gd name="connsiteX6" fmla="*/ 4676775 w 6935788"/>
              <a:gd name="connsiteY6" fmla="*/ 268610 h 3661097"/>
              <a:gd name="connsiteX7" fmla="*/ 5086350 w 6935788"/>
              <a:gd name="connsiteY7" fmla="*/ 468635 h 3661097"/>
              <a:gd name="connsiteX8" fmla="*/ 5457825 w 6935788"/>
              <a:gd name="connsiteY8" fmla="*/ 944885 h 3661097"/>
              <a:gd name="connsiteX9" fmla="*/ 5953125 w 6935788"/>
              <a:gd name="connsiteY9" fmla="*/ 1411610 h 3661097"/>
              <a:gd name="connsiteX10" fmla="*/ 6191250 w 6935788"/>
              <a:gd name="connsiteY10" fmla="*/ 1735460 h 3661097"/>
              <a:gd name="connsiteX11" fmla="*/ 6638925 w 6935788"/>
              <a:gd name="connsiteY11" fmla="*/ 2173610 h 3661097"/>
              <a:gd name="connsiteX12" fmla="*/ 6800850 w 6935788"/>
              <a:gd name="connsiteY12" fmla="*/ 2545085 h 3661097"/>
              <a:gd name="connsiteX13" fmla="*/ 6715125 w 6935788"/>
              <a:gd name="connsiteY13" fmla="*/ 3049910 h 3661097"/>
              <a:gd name="connsiteX14" fmla="*/ 6343650 w 6935788"/>
              <a:gd name="connsiteY14" fmla="*/ 3326135 h 3661097"/>
              <a:gd name="connsiteX15" fmla="*/ 5791200 w 6935788"/>
              <a:gd name="connsiteY15" fmla="*/ 3316610 h 3661097"/>
              <a:gd name="connsiteX16" fmla="*/ 5429250 w 6935788"/>
              <a:gd name="connsiteY16" fmla="*/ 2983235 h 3661097"/>
              <a:gd name="connsiteX17" fmla="*/ 5400675 w 6935788"/>
              <a:gd name="connsiteY17" fmla="*/ 2573660 h 3661097"/>
              <a:gd name="connsiteX18" fmla="*/ 5610225 w 6935788"/>
              <a:gd name="connsiteY18" fmla="*/ 2183135 h 3661097"/>
              <a:gd name="connsiteX19" fmla="*/ 6086475 w 6935788"/>
              <a:gd name="connsiteY19" fmla="*/ 2059310 h 3661097"/>
              <a:gd name="connsiteX20" fmla="*/ 6505575 w 6935788"/>
              <a:gd name="connsiteY20" fmla="*/ 2135510 h 3661097"/>
              <a:gd name="connsiteX21" fmla="*/ 6877050 w 6935788"/>
              <a:gd name="connsiteY21" fmla="*/ 2468885 h 3661097"/>
              <a:gd name="connsiteX22" fmla="*/ 6858000 w 6935788"/>
              <a:gd name="connsiteY22" fmla="*/ 3040385 h 3661097"/>
              <a:gd name="connsiteX23" fmla="*/ 6496050 w 6935788"/>
              <a:gd name="connsiteY23" fmla="*/ 3345185 h 3661097"/>
              <a:gd name="connsiteX24" fmla="*/ 5867400 w 6935788"/>
              <a:gd name="connsiteY24" fmla="*/ 3278510 h 3661097"/>
              <a:gd name="connsiteX25" fmla="*/ 5495925 w 6935788"/>
              <a:gd name="connsiteY25" fmla="*/ 2887985 h 3661097"/>
              <a:gd name="connsiteX26" fmla="*/ 5562600 w 6935788"/>
              <a:gd name="connsiteY26" fmla="*/ 2335535 h 3661097"/>
              <a:gd name="connsiteX27" fmla="*/ 5981700 w 6935788"/>
              <a:gd name="connsiteY27" fmla="*/ 2145035 h 3661097"/>
              <a:gd name="connsiteX28" fmla="*/ 6496050 w 6935788"/>
              <a:gd name="connsiteY28" fmla="*/ 2211710 h 3661097"/>
              <a:gd name="connsiteX29" fmla="*/ 6753225 w 6935788"/>
              <a:gd name="connsiteY29" fmla="*/ 2621285 h 3661097"/>
              <a:gd name="connsiteX30" fmla="*/ 6772275 w 6935788"/>
              <a:gd name="connsiteY30" fmla="*/ 3068960 h 3661097"/>
              <a:gd name="connsiteX31" fmla="*/ 6419850 w 6935788"/>
              <a:gd name="connsiteY31" fmla="*/ 3411860 h 3661097"/>
              <a:gd name="connsiteX32" fmla="*/ 5934075 w 6935788"/>
              <a:gd name="connsiteY32" fmla="*/ 3421385 h 3661097"/>
              <a:gd name="connsiteX33" fmla="*/ 5429250 w 6935788"/>
              <a:gd name="connsiteY33" fmla="*/ 3211835 h 3661097"/>
              <a:gd name="connsiteX34" fmla="*/ 5010150 w 6935788"/>
              <a:gd name="connsiteY34" fmla="*/ 3021335 h 3661097"/>
              <a:gd name="connsiteX35" fmla="*/ 4676775 w 6935788"/>
              <a:gd name="connsiteY35" fmla="*/ 3307085 h 3661097"/>
              <a:gd name="connsiteX36" fmla="*/ 4191000 w 6935788"/>
              <a:gd name="connsiteY36" fmla="*/ 3630935 h 3661097"/>
              <a:gd name="connsiteX37" fmla="*/ 4019550 w 6935788"/>
              <a:gd name="connsiteY37" fmla="*/ 3126110 h 3661097"/>
              <a:gd name="connsiteX38" fmla="*/ 3695700 w 6935788"/>
              <a:gd name="connsiteY38" fmla="*/ 3183260 h 3661097"/>
              <a:gd name="connsiteX39" fmla="*/ 3448050 w 6935788"/>
              <a:gd name="connsiteY39" fmla="*/ 3335660 h 3661097"/>
              <a:gd name="connsiteX40" fmla="*/ 3067050 w 6935788"/>
              <a:gd name="connsiteY40" fmla="*/ 3030860 h 3661097"/>
              <a:gd name="connsiteX41" fmla="*/ 3228975 w 6935788"/>
              <a:gd name="connsiteY41" fmla="*/ 2887985 h 3661097"/>
              <a:gd name="connsiteX42" fmla="*/ 3543300 w 6935788"/>
              <a:gd name="connsiteY42" fmla="*/ 2868935 h 3661097"/>
              <a:gd name="connsiteX43" fmla="*/ 3457575 w 6935788"/>
              <a:gd name="connsiteY43" fmla="*/ 2564135 h 3661097"/>
              <a:gd name="connsiteX44" fmla="*/ 3038475 w 6935788"/>
              <a:gd name="connsiteY44" fmla="*/ 2573660 h 3661097"/>
              <a:gd name="connsiteX45" fmla="*/ 2867025 w 6935788"/>
              <a:gd name="connsiteY45" fmla="*/ 2887985 h 3661097"/>
              <a:gd name="connsiteX46" fmla="*/ 2657475 w 6935788"/>
              <a:gd name="connsiteY46" fmla="*/ 3097535 h 3661097"/>
              <a:gd name="connsiteX47" fmla="*/ 2333625 w 6935788"/>
              <a:gd name="connsiteY47" fmla="*/ 2868935 h 3661097"/>
              <a:gd name="connsiteX48" fmla="*/ 2438400 w 6935788"/>
              <a:gd name="connsiteY48" fmla="*/ 2602235 h 3661097"/>
              <a:gd name="connsiteX49" fmla="*/ 2790825 w 6935788"/>
              <a:gd name="connsiteY49" fmla="*/ 2211710 h 3661097"/>
              <a:gd name="connsiteX50" fmla="*/ 2762250 w 6935788"/>
              <a:gd name="connsiteY50" fmla="*/ 1516385 h 3661097"/>
              <a:gd name="connsiteX51" fmla="*/ 2448272 w 6935788"/>
              <a:gd name="connsiteY51" fmla="*/ 936104 h 3661097"/>
              <a:gd name="connsiteX52" fmla="*/ 2088232 w 6935788"/>
              <a:gd name="connsiteY52" fmla="*/ 432048 h 3661097"/>
              <a:gd name="connsiteX53" fmla="*/ 1728192 w 6935788"/>
              <a:gd name="connsiteY53" fmla="*/ 0 h 366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35788" h="3661097">
                <a:moveTo>
                  <a:pt x="0" y="2192660"/>
                </a:moveTo>
                <a:cubicBezTo>
                  <a:pt x="197643" y="2096616"/>
                  <a:pt x="395287" y="2000573"/>
                  <a:pt x="638175" y="1906910"/>
                </a:cubicBezTo>
                <a:cubicBezTo>
                  <a:pt x="881063" y="1813247"/>
                  <a:pt x="1187450" y="1733872"/>
                  <a:pt x="1457325" y="1630685"/>
                </a:cubicBezTo>
                <a:cubicBezTo>
                  <a:pt x="1727200" y="1527498"/>
                  <a:pt x="1974850" y="1398910"/>
                  <a:pt x="2257425" y="1287785"/>
                </a:cubicBezTo>
                <a:cubicBezTo>
                  <a:pt x="2540000" y="1176660"/>
                  <a:pt x="2851150" y="1097285"/>
                  <a:pt x="3152775" y="963935"/>
                </a:cubicBezTo>
                <a:cubicBezTo>
                  <a:pt x="3454400" y="830585"/>
                  <a:pt x="3813175" y="603573"/>
                  <a:pt x="4067175" y="487685"/>
                </a:cubicBezTo>
                <a:cubicBezTo>
                  <a:pt x="4321175" y="371798"/>
                  <a:pt x="4506913" y="271785"/>
                  <a:pt x="4676775" y="268610"/>
                </a:cubicBezTo>
                <a:cubicBezTo>
                  <a:pt x="4846637" y="265435"/>
                  <a:pt x="4956175" y="355923"/>
                  <a:pt x="5086350" y="468635"/>
                </a:cubicBezTo>
                <a:cubicBezTo>
                  <a:pt x="5216525" y="581347"/>
                  <a:pt x="5313363" y="787723"/>
                  <a:pt x="5457825" y="944885"/>
                </a:cubicBezTo>
                <a:cubicBezTo>
                  <a:pt x="5602287" y="1102047"/>
                  <a:pt x="5830888" y="1279848"/>
                  <a:pt x="5953125" y="1411610"/>
                </a:cubicBezTo>
                <a:cubicBezTo>
                  <a:pt x="6075362" y="1543372"/>
                  <a:pt x="6076950" y="1608460"/>
                  <a:pt x="6191250" y="1735460"/>
                </a:cubicBezTo>
                <a:cubicBezTo>
                  <a:pt x="6305550" y="1862460"/>
                  <a:pt x="6537325" y="2038673"/>
                  <a:pt x="6638925" y="2173610"/>
                </a:cubicBezTo>
                <a:cubicBezTo>
                  <a:pt x="6740525" y="2308548"/>
                  <a:pt x="6788150" y="2399035"/>
                  <a:pt x="6800850" y="2545085"/>
                </a:cubicBezTo>
                <a:cubicBezTo>
                  <a:pt x="6813550" y="2691135"/>
                  <a:pt x="6791325" y="2919735"/>
                  <a:pt x="6715125" y="3049910"/>
                </a:cubicBezTo>
                <a:cubicBezTo>
                  <a:pt x="6638925" y="3180085"/>
                  <a:pt x="6497637" y="3281685"/>
                  <a:pt x="6343650" y="3326135"/>
                </a:cubicBezTo>
                <a:cubicBezTo>
                  <a:pt x="6189663" y="3370585"/>
                  <a:pt x="5943600" y="3373760"/>
                  <a:pt x="5791200" y="3316610"/>
                </a:cubicBezTo>
                <a:cubicBezTo>
                  <a:pt x="5638800" y="3259460"/>
                  <a:pt x="5494337" y="3107060"/>
                  <a:pt x="5429250" y="2983235"/>
                </a:cubicBezTo>
                <a:cubicBezTo>
                  <a:pt x="5364163" y="2859410"/>
                  <a:pt x="5370513" y="2707010"/>
                  <a:pt x="5400675" y="2573660"/>
                </a:cubicBezTo>
                <a:cubicBezTo>
                  <a:pt x="5430837" y="2440310"/>
                  <a:pt x="5495925" y="2268860"/>
                  <a:pt x="5610225" y="2183135"/>
                </a:cubicBezTo>
                <a:cubicBezTo>
                  <a:pt x="5724525" y="2097410"/>
                  <a:pt x="5937250" y="2067248"/>
                  <a:pt x="6086475" y="2059310"/>
                </a:cubicBezTo>
                <a:cubicBezTo>
                  <a:pt x="6235700" y="2051372"/>
                  <a:pt x="6373813" y="2067248"/>
                  <a:pt x="6505575" y="2135510"/>
                </a:cubicBezTo>
                <a:cubicBezTo>
                  <a:pt x="6637337" y="2203772"/>
                  <a:pt x="6818312" y="2318072"/>
                  <a:pt x="6877050" y="2468885"/>
                </a:cubicBezTo>
                <a:cubicBezTo>
                  <a:pt x="6935788" y="2619698"/>
                  <a:pt x="6921500" y="2894335"/>
                  <a:pt x="6858000" y="3040385"/>
                </a:cubicBezTo>
                <a:cubicBezTo>
                  <a:pt x="6794500" y="3186435"/>
                  <a:pt x="6661150" y="3305498"/>
                  <a:pt x="6496050" y="3345185"/>
                </a:cubicBezTo>
                <a:cubicBezTo>
                  <a:pt x="6330950" y="3384872"/>
                  <a:pt x="6034087" y="3354710"/>
                  <a:pt x="5867400" y="3278510"/>
                </a:cubicBezTo>
                <a:cubicBezTo>
                  <a:pt x="5700713" y="3202310"/>
                  <a:pt x="5546725" y="3045147"/>
                  <a:pt x="5495925" y="2887985"/>
                </a:cubicBezTo>
                <a:cubicBezTo>
                  <a:pt x="5445125" y="2730823"/>
                  <a:pt x="5481638" y="2459360"/>
                  <a:pt x="5562600" y="2335535"/>
                </a:cubicBezTo>
                <a:cubicBezTo>
                  <a:pt x="5643562" y="2211710"/>
                  <a:pt x="5826125" y="2165672"/>
                  <a:pt x="5981700" y="2145035"/>
                </a:cubicBezTo>
                <a:cubicBezTo>
                  <a:pt x="6137275" y="2124398"/>
                  <a:pt x="6367462" y="2132335"/>
                  <a:pt x="6496050" y="2211710"/>
                </a:cubicBezTo>
                <a:cubicBezTo>
                  <a:pt x="6624638" y="2291085"/>
                  <a:pt x="6707188" y="2478410"/>
                  <a:pt x="6753225" y="2621285"/>
                </a:cubicBezTo>
                <a:cubicBezTo>
                  <a:pt x="6799262" y="2764160"/>
                  <a:pt x="6827838" y="2937198"/>
                  <a:pt x="6772275" y="3068960"/>
                </a:cubicBezTo>
                <a:cubicBezTo>
                  <a:pt x="6716713" y="3200723"/>
                  <a:pt x="6559550" y="3353123"/>
                  <a:pt x="6419850" y="3411860"/>
                </a:cubicBezTo>
                <a:cubicBezTo>
                  <a:pt x="6280150" y="3470597"/>
                  <a:pt x="6099175" y="3454722"/>
                  <a:pt x="5934075" y="3421385"/>
                </a:cubicBezTo>
                <a:cubicBezTo>
                  <a:pt x="5768975" y="3388048"/>
                  <a:pt x="5583238" y="3278510"/>
                  <a:pt x="5429250" y="3211835"/>
                </a:cubicBezTo>
                <a:cubicBezTo>
                  <a:pt x="5275263" y="3145160"/>
                  <a:pt x="5135563" y="3005460"/>
                  <a:pt x="5010150" y="3021335"/>
                </a:cubicBezTo>
                <a:cubicBezTo>
                  <a:pt x="4884738" y="3037210"/>
                  <a:pt x="4813300" y="3205485"/>
                  <a:pt x="4676775" y="3307085"/>
                </a:cubicBezTo>
                <a:cubicBezTo>
                  <a:pt x="4540250" y="3408685"/>
                  <a:pt x="4300537" y="3661097"/>
                  <a:pt x="4191000" y="3630935"/>
                </a:cubicBezTo>
                <a:cubicBezTo>
                  <a:pt x="4081463" y="3600773"/>
                  <a:pt x="4102100" y="3200722"/>
                  <a:pt x="4019550" y="3126110"/>
                </a:cubicBezTo>
                <a:cubicBezTo>
                  <a:pt x="3937000" y="3051498"/>
                  <a:pt x="3790950" y="3148335"/>
                  <a:pt x="3695700" y="3183260"/>
                </a:cubicBezTo>
                <a:cubicBezTo>
                  <a:pt x="3600450" y="3218185"/>
                  <a:pt x="3552825" y="3361060"/>
                  <a:pt x="3448050" y="3335660"/>
                </a:cubicBezTo>
                <a:cubicBezTo>
                  <a:pt x="3343275" y="3310260"/>
                  <a:pt x="3103562" y="3105472"/>
                  <a:pt x="3067050" y="3030860"/>
                </a:cubicBezTo>
                <a:cubicBezTo>
                  <a:pt x="3030538" y="2956248"/>
                  <a:pt x="3149600" y="2914972"/>
                  <a:pt x="3228975" y="2887985"/>
                </a:cubicBezTo>
                <a:cubicBezTo>
                  <a:pt x="3308350" y="2860998"/>
                  <a:pt x="3505200" y="2922910"/>
                  <a:pt x="3543300" y="2868935"/>
                </a:cubicBezTo>
                <a:cubicBezTo>
                  <a:pt x="3581400" y="2814960"/>
                  <a:pt x="3541713" y="2613348"/>
                  <a:pt x="3457575" y="2564135"/>
                </a:cubicBezTo>
                <a:cubicBezTo>
                  <a:pt x="3373438" y="2514923"/>
                  <a:pt x="3136900" y="2519685"/>
                  <a:pt x="3038475" y="2573660"/>
                </a:cubicBezTo>
                <a:cubicBezTo>
                  <a:pt x="2940050" y="2627635"/>
                  <a:pt x="2930525" y="2800673"/>
                  <a:pt x="2867025" y="2887985"/>
                </a:cubicBezTo>
                <a:cubicBezTo>
                  <a:pt x="2803525" y="2975297"/>
                  <a:pt x="2746375" y="3100710"/>
                  <a:pt x="2657475" y="3097535"/>
                </a:cubicBezTo>
                <a:cubicBezTo>
                  <a:pt x="2568575" y="3094360"/>
                  <a:pt x="2370137" y="2951485"/>
                  <a:pt x="2333625" y="2868935"/>
                </a:cubicBezTo>
                <a:cubicBezTo>
                  <a:pt x="2297113" y="2786385"/>
                  <a:pt x="2362200" y="2711773"/>
                  <a:pt x="2438400" y="2602235"/>
                </a:cubicBezTo>
                <a:cubicBezTo>
                  <a:pt x="2514600" y="2492697"/>
                  <a:pt x="2736850" y="2392685"/>
                  <a:pt x="2790825" y="2211710"/>
                </a:cubicBezTo>
                <a:cubicBezTo>
                  <a:pt x="2844800" y="2030735"/>
                  <a:pt x="2819342" y="1728986"/>
                  <a:pt x="2762250" y="1516385"/>
                </a:cubicBezTo>
                <a:cubicBezTo>
                  <a:pt x="2705158" y="1303784"/>
                  <a:pt x="2560608" y="1116827"/>
                  <a:pt x="2448272" y="936104"/>
                </a:cubicBezTo>
                <a:cubicBezTo>
                  <a:pt x="2335936" y="755381"/>
                  <a:pt x="2208245" y="588065"/>
                  <a:pt x="2088232" y="432048"/>
                </a:cubicBezTo>
                <a:cubicBezTo>
                  <a:pt x="1968219" y="276031"/>
                  <a:pt x="1933847" y="158427"/>
                  <a:pt x="1728192" y="0"/>
                </a:cubicBezTo>
              </a:path>
            </a:pathLst>
          </a:cu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152525" y="49593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5895975" y="30543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7667625" y="48688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562725" y="59880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3905250" y="43402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2514" r="20000" b="35460"/>
          <a:stretch>
            <a:fillRect/>
          </a:stretch>
        </p:blipFill>
        <p:spPr bwMode="auto">
          <a:xfrm>
            <a:off x="392552" y="3187096"/>
            <a:ext cx="1962576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084" t="10741" r="12500" b="4259"/>
          <a:stretch/>
        </p:blipFill>
        <p:spPr>
          <a:xfrm>
            <a:off x="0" y="0"/>
            <a:ext cx="9144000" cy="579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8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 in other Areas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36700"/>
            <a:ext cx="8229600" cy="1511300"/>
          </a:xfrm>
        </p:spPr>
        <p:txBody>
          <a:bodyPr/>
          <a:lstStyle/>
          <a:p>
            <a:r>
              <a:rPr lang="en-US" sz="2400" dirty="0" smtClean="0"/>
              <a:t>Image segmentation: partition a digital image in parts with similar characteristics (hopefully meaningful pieces)</a:t>
            </a:r>
          </a:p>
        </p:txBody>
      </p:sp>
      <p:pic>
        <p:nvPicPr>
          <p:cNvPr id="54276" name="Picture 2"/>
          <p:cNvPicPr>
            <a:picLocks noChangeAspect="1" noChangeArrowheads="1"/>
          </p:cNvPicPr>
          <p:nvPr/>
        </p:nvPicPr>
        <p:blipFill>
          <a:blip r:embed="rId2"/>
          <a:srcRect r="900"/>
          <a:stretch>
            <a:fillRect/>
          </a:stretch>
        </p:blipFill>
        <p:spPr bwMode="auto">
          <a:xfrm>
            <a:off x="1835150" y="2420938"/>
            <a:ext cx="5588000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 in other Areas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11300"/>
            <a:ext cx="8229600" cy="1079500"/>
          </a:xfrm>
        </p:spPr>
        <p:txBody>
          <a:bodyPr/>
          <a:lstStyle/>
          <a:p>
            <a:r>
              <a:rPr lang="en-US" sz="2400" smtClean="0"/>
              <a:t>Time-series segmentation: partition time series data into pieces with similar characteristics</a:t>
            </a:r>
          </a:p>
        </p:txBody>
      </p:sp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2565400"/>
            <a:ext cx="724852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028700"/>
          </a:xfrm>
        </p:spPr>
        <p:txBody>
          <a:bodyPr/>
          <a:lstStyle/>
          <a:p>
            <a:r>
              <a:rPr lang="en-US" sz="2400" dirty="0" smtClean="0"/>
              <a:t>Cutting a trajectory in pieces that are “similar” within the piece</a:t>
            </a:r>
          </a:p>
        </p:txBody>
      </p:sp>
      <p:sp>
        <p:nvSpPr>
          <p:cNvPr id="4" name="Freeform 3"/>
          <p:cNvSpPr/>
          <p:nvPr/>
        </p:nvSpPr>
        <p:spPr>
          <a:xfrm>
            <a:off x="1187450" y="2852738"/>
            <a:ext cx="6935788" cy="3660775"/>
          </a:xfrm>
          <a:custGeom>
            <a:avLst/>
            <a:gdLst>
              <a:gd name="connsiteX0" fmla="*/ 0 w 6935788"/>
              <a:gd name="connsiteY0" fmla="*/ 2552700 h 4021137"/>
              <a:gd name="connsiteX1" fmla="*/ 638175 w 6935788"/>
              <a:gd name="connsiteY1" fmla="*/ 2266950 h 4021137"/>
              <a:gd name="connsiteX2" fmla="*/ 1457325 w 6935788"/>
              <a:gd name="connsiteY2" fmla="*/ 1990725 h 4021137"/>
              <a:gd name="connsiteX3" fmla="*/ 2257425 w 6935788"/>
              <a:gd name="connsiteY3" fmla="*/ 1647825 h 4021137"/>
              <a:gd name="connsiteX4" fmla="*/ 3152775 w 6935788"/>
              <a:gd name="connsiteY4" fmla="*/ 1323975 h 4021137"/>
              <a:gd name="connsiteX5" fmla="*/ 4067175 w 6935788"/>
              <a:gd name="connsiteY5" fmla="*/ 847725 h 4021137"/>
              <a:gd name="connsiteX6" fmla="*/ 4676775 w 6935788"/>
              <a:gd name="connsiteY6" fmla="*/ 628650 h 4021137"/>
              <a:gd name="connsiteX7" fmla="*/ 5086350 w 6935788"/>
              <a:gd name="connsiteY7" fmla="*/ 828675 h 4021137"/>
              <a:gd name="connsiteX8" fmla="*/ 5457825 w 6935788"/>
              <a:gd name="connsiteY8" fmla="*/ 1304925 h 4021137"/>
              <a:gd name="connsiteX9" fmla="*/ 5953125 w 6935788"/>
              <a:gd name="connsiteY9" fmla="*/ 1771650 h 4021137"/>
              <a:gd name="connsiteX10" fmla="*/ 6191250 w 6935788"/>
              <a:gd name="connsiteY10" fmla="*/ 2095500 h 4021137"/>
              <a:gd name="connsiteX11" fmla="*/ 6638925 w 6935788"/>
              <a:gd name="connsiteY11" fmla="*/ 2533650 h 4021137"/>
              <a:gd name="connsiteX12" fmla="*/ 6800850 w 6935788"/>
              <a:gd name="connsiteY12" fmla="*/ 2905125 h 4021137"/>
              <a:gd name="connsiteX13" fmla="*/ 6715125 w 6935788"/>
              <a:gd name="connsiteY13" fmla="*/ 3409950 h 4021137"/>
              <a:gd name="connsiteX14" fmla="*/ 6343650 w 6935788"/>
              <a:gd name="connsiteY14" fmla="*/ 3686175 h 4021137"/>
              <a:gd name="connsiteX15" fmla="*/ 5791200 w 6935788"/>
              <a:gd name="connsiteY15" fmla="*/ 3676650 h 4021137"/>
              <a:gd name="connsiteX16" fmla="*/ 5429250 w 6935788"/>
              <a:gd name="connsiteY16" fmla="*/ 3343275 h 4021137"/>
              <a:gd name="connsiteX17" fmla="*/ 5400675 w 6935788"/>
              <a:gd name="connsiteY17" fmla="*/ 2933700 h 4021137"/>
              <a:gd name="connsiteX18" fmla="*/ 5610225 w 6935788"/>
              <a:gd name="connsiteY18" fmla="*/ 2543175 h 4021137"/>
              <a:gd name="connsiteX19" fmla="*/ 6086475 w 6935788"/>
              <a:gd name="connsiteY19" fmla="*/ 2419350 h 4021137"/>
              <a:gd name="connsiteX20" fmla="*/ 6505575 w 6935788"/>
              <a:gd name="connsiteY20" fmla="*/ 2495550 h 4021137"/>
              <a:gd name="connsiteX21" fmla="*/ 6877050 w 6935788"/>
              <a:gd name="connsiteY21" fmla="*/ 2828925 h 4021137"/>
              <a:gd name="connsiteX22" fmla="*/ 6858000 w 6935788"/>
              <a:gd name="connsiteY22" fmla="*/ 3400425 h 4021137"/>
              <a:gd name="connsiteX23" fmla="*/ 6496050 w 6935788"/>
              <a:gd name="connsiteY23" fmla="*/ 3705225 h 4021137"/>
              <a:gd name="connsiteX24" fmla="*/ 5867400 w 6935788"/>
              <a:gd name="connsiteY24" fmla="*/ 3638550 h 4021137"/>
              <a:gd name="connsiteX25" fmla="*/ 5495925 w 6935788"/>
              <a:gd name="connsiteY25" fmla="*/ 3248025 h 4021137"/>
              <a:gd name="connsiteX26" fmla="*/ 5562600 w 6935788"/>
              <a:gd name="connsiteY26" fmla="*/ 2695575 h 4021137"/>
              <a:gd name="connsiteX27" fmla="*/ 5981700 w 6935788"/>
              <a:gd name="connsiteY27" fmla="*/ 2505075 h 4021137"/>
              <a:gd name="connsiteX28" fmla="*/ 6496050 w 6935788"/>
              <a:gd name="connsiteY28" fmla="*/ 2571750 h 4021137"/>
              <a:gd name="connsiteX29" fmla="*/ 6753225 w 6935788"/>
              <a:gd name="connsiteY29" fmla="*/ 2981325 h 4021137"/>
              <a:gd name="connsiteX30" fmla="*/ 6772275 w 6935788"/>
              <a:gd name="connsiteY30" fmla="*/ 3429000 h 4021137"/>
              <a:gd name="connsiteX31" fmla="*/ 6419850 w 6935788"/>
              <a:gd name="connsiteY31" fmla="*/ 3771900 h 4021137"/>
              <a:gd name="connsiteX32" fmla="*/ 5934075 w 6935788"/>
              <a:gd name="connsiteY32" fmla="*/ 3781425 h 4021137"/>
              <a:gd name="connsiteX33" fmla="*/ 5429250 w 6935788"/>
              <a:gd name="connsiteY33" fmla="*/ 3571875 h 4021137"/>
              <a:gd name="connsiteX34" fmla="*/ 5010150 w 6935788"/>
              <a:gd name="connsiteY34" fmla="*/ 3381375 h 4021137"/>
              <a:gd name="connsiteX35" fmla="*/ 4676775 w 6935788"/>
              <a:gd name="connsiteY35" fmla="*/ 3667125 h 4021137"/>
              <a:gd name="connsiteX36" fmla="*/ 4191000 w 6935788"/>
              <a:gd name="connsiteY36" fmla="*/ 3990975 h 4021137"/>
              <a:gd name="connsiteX37" fmla="*/ 4019550 w 6935788"/>
              <a:gd name="connsiteY37" fmla="*/ 3486150 h 4021137"/>
              <a:gd name="connsiteX38" fmla="*/ 3695700 w 6935788"/>
              <a:gd name="connsiteY38" fmla="*/ 3543300 h 4021137"/>
              <a:gd name="connsiteX39" fmla="*/ 3448050 w 6935788"/>
              <a:gd name="connsiteY39" fmla="*/ 3695700 h 4021137"/>
              <a:gd name="connsiteX40" fmla="*/ 3067050 w 6935788"/>
              <a:gd name="connsiteY40" fmla="*/ 3390900 h 4021137"/>
              <a:gd name="connsiteX41" fmla="*/ 3228975 w 6935788"/>
              <a:gd name="connsiteY41" fmla="*/ 3248025 h 4021137"/>
              <a:gd name="connsiteX42" fmla="*/ 3543300 w 6935788"/>
              <a:gd name="connsiteY42" fmla="*/ 3228975 h 4021137"/>
              <a:gd name="connsiteX43" fmla="*/ 3457575 w 6935788"/>
              <a:gd name="connsiteY43" fmla="*/ 2924175 h 4021137"/>
              <a:gd name="connsiteX44" fmla="*/ 3038475 w 6935788"/>
              <a:gd name="connsiteY44" fmla="*/ 2933700 h 4021137"/>
              <a:gd name="connsiteX45" fmla="*/ 2867025 w 6935788"/>
              <a:gd name="connsiteY45" fmla="*/ 3248025 h 4021137"/>
              <a:gd name="connsiteX46" fmla="*/ 2657475 w 6935788"/>
              <a:gd name="connsiteY46" fmla="*/ 3457575 h 4021137"/>
              <a:gd name="connsiteX47" fmla="*/ 2333625 w 6935788"/>
              <a:gd name="connsiteY47" fmla="*/ 3228975 h 4021137"/>
              <a:gd name="connsiteX48" fmla="*/ 2438400 w 6935788"/>
              <a:gd name="connsiteY48" fmla="*/ 2962275 h 4021137"/>
              <a:gd name="connsiteX49" fmla="*/ 2790825 w 6935788"/>
              <a:gd name="connsiteY49" fmla="*/ 2571750 h 4021137"/>
              <a:gd name="connsiteX50" fmla="*/ 2762250 w 6935788"/>
              <a:gd name="connsiteY50" fmla="*/ 1876425 h 4021137"/>
              <a:gd name="connsiteX51" fmla="*/ 2552700 w 6935788"/>
              <a:gd name="connsiteY51" fmla="*/ 1276350 h 4021137"/>
              <a:gd name="connsiteX52" fmla="*/ 2266950 w 6935788"/>
              <a:gd name="connsiteY52" fmla="*/ 590550 h 4021137"/>
              <a:gd name="connsiteX53" fmla="*/ 1962150 w 6935788"/>
              <a:gd name="connsiteY53" fmla="*/ 0 h 4021137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336676 h 3805113"/>
              <a:gd name="connsiteX1" fmla="*/ 638175 w 6935788"/>
              <a:gd name="connsiteY1" fmla="*/ 2050926 h 3805113"/>
              <a:gd name="connsiteX2" fmla="*/ 1457325 w 6935788"/>
              <a:gd name="connsiteY2" fmla="*/ 1774701 h 3805113"/>
              <a:gd name="connsiteX3" fmla="*/ 2257425 w 6935788"/>
              <a:gd name="connsiteY3" fmla="*/ 1431801 h 3805113"/>
              <a:gd name="connsiteX4" fmla="*/ 3152775 w 6935788"/>
              <a:gd name="connsiteY4" fmla="*/ 1107951 h 3805113"/>
              <a:gd name="connsiteX5" fmla="*/ 4067175 w 6935788"/>
              <a:gd name="connsiteY5" fmla="*/ 631701 h 3805113"/>
              <a:gd name="connsiteX6" fmla="*/ 4676775 w 6935788"/>
              <a:gd name="connsiteY6" fmla="*/ 412626 h 3805113"/>
              <a:gd name="connsiteX7" fmla="*/ 5086350 w 6935788"/>
              <a:gd name="connsiteY7" fmla="*/ 612651 h 3805113"/>
              <a:gd name="connsiteX8" fmla="*/ 5457825 w 6935788"/>
              <a:gd name="connsiteY8" fmla="*/ 1088901 h 3805113"/>
              <a:gd name="connsiteX9" fmla="*/ 5953125 w 6935788"/>
              <a:gd name="connsiteY9" fmla="*/ 1555626 h 3805113"/>
              <a:gd name="connsiteX10" fmla="*/ 6191250 w 6935788"/>
              <a:gd name="connsiteY10" fmla="*/ 1879476 h 3805113"/>
              <a:gd name="connsiteX11" fmla="*/ 6638925 w 6935788"/>
              <a:gd name="connsiteY11" fmla="*/ 2317626 h 3805113"/>
              <a:gd name="connsiteX12" fmla="*/ 6800850 w 6935788"/>
              <a:gd name="connsiteY12" fmla="*/ 2689101 h 3805113"/>
              <a:gd name="connsiteX13" fmla="*/ 6715125 w 6935788"/>
              <a:gd name="connsiteY13" fmla="*/ 3193926 h 3805113"/>
              <a:gd name="connsiteX14" fmla="*/ 6343650 w 6935788"/>
              <a:gd name="connsiteY14" fmla="*/ 3470151 h 3805113"/>
              <a:gd name="connsiteX15" fmla="*/ 5791200 w 6935788"/>
              <a:gd name="connsiteY15" fmla="*/ 3460626 h 3805113"/>
              <a:gd name="connsiteX16" fmla="*/ 5429250 w 6935788"/>
              <a:gd name="connsiteY16" fmla="*/ 3127251 h 3805113"/>
              <a:gd name="connsiteX17" fmla="*/ 5400675 w 6935788"/>
              <a:gd name="connsiteY17" fmla="*/ 2717676 h 3805113"/>
              <a:gd name="connsiteX18" fmla="*/ 5610225 w 6935788"/>
              <a:gd name="connsiteY18" fmla="*/ 2327151 h 3805113"/>
              <a:gd name="connsiteX19" fmla="*/ 6086475 w 6935788"/>
              <a:gd name="connsiteY19" fmla="*/ 2203326 h 3805113"/>
              <a:gd name="connsiteX20" fmla="*/ 6505575 w 6935788"/>
              <a:gd name="connsiteY20" fmla="*/ 2279526 h 3805113"/>
              <a:gd name="connsiteX21" fmla="*/ 6877050 w 6935788"/>
              <a:gd name="connsiteY21" fmla="*/ 2612901 h 3805113"/>
              <a:gd name="connsiteX22" fmla="*/ 6858000 w 6935788"/>
              <a:gd name="connsiteY22" fmla="*/ 3184401 h 3805113"/>
              <a:gd name="connsiteX23" fmla="*/ 6496050 w 6935788"/>
              <a:gd name="connsiteY23" fmla="*/ 3489201 h 3805113"/>
              <a:gd name="connsiteX24" fmla="*/ 5867400 w 6935788"/>
              <a:gd name="connsiteY24" fmla="*/ 3422526 h 3805113"/>
              <a:gd name="connsiteX25" fmla="*/ 5495925 w 6935788"/>
              <a:gd name="connsiteY25" fmla="*/ 3032001 h 3805113"/>
              <a:gd name="connsiteX26" fmla="*/ 5562600 w 6935788"/>
              <a:gd name="connsiteY26" fmla="*/ 2479551 h 3805113"/>
              <a:gd name="connsiteX27" fmla="*/ 5981700 w 6935788"/>
              <a:gd name="connsiteY27" fmla="*/ 2289051 h 3805113"/>
              <a:gd name="connsiteX28" fmla="*/ 6496050 w 6935788"/>
              <a:gd name="connsiteY28" fmla="*/ 2355726 h 3805113"/>
              <a:gd name="connsiteX29" fmla="*/ 6753225 w 6935788"/>
              <a:gd name="connsiteY29" fmla="*/ 2765301 h 3805113"/>
              <a:gd name="connsiteX30" fmla="*/ 6772275 w 6935788"/>
              <a:gd name="connsiteY30" fmla="*/ 3212976 h 3805113"/>
              <a:gd name="connsiteX31" fmla="*/ 6419850 w 6935788"/>
              <a:gd name="connsiteY31" fmla="*/ 3555876 h 3805113"/>
              <a:gd name="connsiteX32" fmla="*/ 5934075 w 6935788"/>
              <a:gd name="connsiteY32" fmla="*/ 3565401 h 3805113"/>
              <a:gd name="connsiteX33" fmla="*/ 5429250 w 6935788"/>
              <a:gd name="connsiteY33" fmla="*/ 3355851 h 3805113"/>
              <a:gd name="connsiteX34" fmla="*/ 5010150 w 6935788"/>
              <a:gd name="connsiteY34" fmla="*/ 3165351 h 3805113"/>
              <a:gd name="connsiteX35" fmla="*/ 4676775 w 6935788"/>
              <a:gd name="connsiteY35" fmla="*/ 3451101 h 3805113"/>
              <a:gd name="connsiteX36" fmla="*/ 4191000 w 6935788"/>
              <a:gd name="connsiteY36" fmla="*/ 3774951 h 3805113"/>
              <a:gd name="connsiteX37" fmla="*/ 4019550 w 6935788"/>
              <a:gd name="connsiteY37" fmla="*/ 3270126 h 3805113"/>
              <a:gd name="connsiteX38" fmla="*/ 3695700 w 6935788"/>
              <a:gd name="connsiteY38" fmla="*/ 3327276 h 3805113"/>
              <a:gd name="connsiteX39" fmla="*/ 3448050 w 6935788"/>
              <a:gd name="connsiteY39" fmla="*/ 3479676 h 3805113"/>
              <a:gd name="connsiteX40" fmla="*/ 3067050 w 6935788"/>
              <a:gd name="connsiteY40" fmla="*/ 3174876 h 3805113"/>
              <a:gd name="connsiteX41" fmla="*/ 3228975 w 6935788"/>
              <a:gd name="connsiteY41" fmla="*/ 3032001 h 3805113"/>
              <a:gd name="connsiteX42" fmla="*/ 3543300 w 6935788"/>
              <a:gd name="connsiteY42" fmla="*/ 3012951 h 3805113"/>
              <a:gd name="connsiteX43" fmla="*/ 3457575 w 6935788"/>
              <a:gd name="connsiteY43" fmla="*/ 2708151 h 3805113"/>
              <a:gd name="connsiteX44" fmla="*/ 3038475 w 6935788"/>
              <a:gd name="connsiteY44" fmla="*/ 2717676 h 3805113"/>
              <a:gd name="connsiteX45" fmla="*/ 2867025 w 6935788"/>
              <a:gd name="connsiteY45" fmla="*/ 3032001 h 3805113"/>
              <a:gd name="connsiteX46" fmla="*/ 2657475 w 6935788"/>
              <a:gd name="connsiteY46" fmla="*/ 3241551 h 3805113"/>
              <a:gd name="connsiteX47" fmla="*/ 2333625 w 6935788"/>
              <a:gd name="connsiteY47" fmla="*/ 3012951 h 3805113"/>
              <a:gd name="connsiteX48" fmla="*/ 2438400 w 6935788"/>
              <a:gd name="connsiteY48" fmla="*/ 2746251 h 3805113"/>
              <a:gd name="connsiteX49" fmla="*/ 2790825 w 6935788"/>
              <a:gd name="connsiteY49" fmla="*/ 2355726 h 3805113"/>
              <a:gd name="connsiteX50" fmla="*/ 2762250 w 6935788"/>
              <a:gd name="connsiteY50" fmla="*/ 1660401 h 3805113"/>
              <a:gd name="connsiteX51" fmla="*/ 2552700 w 6935788"/>
              <a:gd name="connsiteY51" fmla="*/ 1060326 h 3805113"/>
              <a:gd name="connsiteX52" fmla="*/ 2266950 w 6935788"/>
              <a:gd name="connsiteY52" fmla="*/ 374526 h 3805113"/>
              <a:gd name="connsiteX53" fmla="*/ 1728192 w 6935788"/>
              <a:gd name="connsiteY53" fmla="*/ 0 h 3805113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66950 w 6935788"/>
              <a:gd name="connsiteY52" fmla="*/ 30251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232248 w 6935788"/>
              <a:gd name="connsiteY52" fmla="*/ 432048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552700 w 6935788"/>
              <a:gd name="connsiteY51" fmla="*/ 988318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160240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264668 h 3733105"/>
              <a:gd name="connsiteX1" fmla="*/ 638175 w 6935788"/>
              <a:gd name="connsiteY1" fmla="*/ 1978918 h 3733105"/>
              <a:gd name="connsiteX2" fmla="*/ 1457325 w 6935788"/>
              <a:gd name="connsiteY2" fmla="*/ 1702693 h 3733105"/>
              <a:gd name="connsiteX3" fmla="*/ 2257425 w 6935788"/>
              <a:gd name="connsiteY3" fmla="*/ 1359793 h 3733105"/>
              <a:gd name="connsiteX4" fmla="*/ 3152775 w 6935788"/>
              <a:gd name="connsiteY4" fmla="*/ 1035943 h 3733105"/>
              <a:gd name="connsiteX5" fmla="*/ 4067175 w 6935788"/>
              <a:gd name="connsiteY5" fmla="*/ 559693 h 3733105"/>
              <a:gd name="connsiteX6" fmla="*/ 4676775 w 6935788"/>
              <a:gd name="connsiteY6" fmla="*/ 340618 h 3733105"/>
              <a:gd name="connsiteX7" fmla="*/ 5086350 w 6935788"/>
              <a:gd name="connsiteY7" fmla="*/ 540643 h 3733105"/>
              <a:gd name="connsiteX8" fmla="*/ 5457825 w 6935788"/>
              <a:gd name="connsiteY8" fmla="*/ 1016893 h 3733105"/>
              <a:gd name="connsiteX9" fmla="*/ 5953125 w 6935788"/>
              <a:gd name="connsiteY9" fmla="*/ 1483618 h 3733105"/>
              <a:gd name="connsiteX10" fmla="*/ 6191250 w 6935788"/>
              <a:gd name="connsiteY10" fmla="*/ 1807468 h 3733105"/>
              <a:gd name="connsiteX11" fmla="*/ 6638925 w 6935788"/>
              <a:gd name="connsiteY11" fmla="*/ 2245618 h 3733105"/>
              <a:gd name="connsiteX12" fmla="*/ 6800850 w 6935788"/>
              <a:gd name="connsiteY12" fmla="*/ 2617093 h 3733105"/>
              <a:gd name="connsiteX13" fmla="*/ 6715125 w 6935788"/>
              <a:gd name="connsiteY13" fmla="*/ 3121918 h 3733105"/>
              <a:gd name="connsiteX14" fmla="*/ 6343650 w 6935788"/>
              <a:gd name="connsiteY14" fmla="*/ 3398143 h 3733105"/>
              <a:gd name="connsiteX15" fmla="*/ 5791200 w 6935788"/>
              <a:gd name="connsiteY15" fmla="*/ 3388618 h 3733105"/>
              <a:gd name="connsiteX16" fmla="*/ 5429250 w 6935788"/>
              <a:gd name="connsiteY16" fmla="*/ 3055243 h 3733105"/>
              <a:gd name="connsiteX17" fmla="*/ 5400675 w 6935788"/>
              <a:gd name="connsiteY17" fmla="*/ 2645668 h 3733105"/>
              <a:gd name="connsiteX18" fmla="*/ 5610225 w 6935788"/>
              <a:gd name="connsiteY18" fmla="*/ 2255143 h 3733105"/>
              <a:gd name="connsiteX19" fmla="*/ 6086475 w 6935788"/>
              <a:gd name="connsiteY19" fmla="*/ 2131318 h 3733105"/>
              <a:gd name="connsiteX20" fmla="*/ 6505575 w 6935788"/>
              <a:gd name="connsiteY20" fmla="*/ 2207518 h 3733105"/>
              <a:gd name="connsiteX21" fmla="*/ 6877050 w 6935788"/>
              <a:gd name="connsiteY21" fmla="*/ 2540893 h 3733105"/>
              <a:gd name="connsiteX22" fmla="*/ 6858000 w 6935788"/>
              <a:gd name="connsiteY22" fmla="*/ 3112393 h 3733105"/>
              <a:gd name="connsiteX23" fmla="*/ 6496050 w 6935788"/>
              <a:gd name="connsiteY23" fmla="*/ 3417193 h 3733105"/>
              <a:gd name="connsiteX24" fmla="*/ 5867400 w 6935788"/>
              <a:gd name="connsiteY24" fmla="*/ 3350518 h 3733105"/>
              <a:gd name="connsiteX25" fmla="*/ 5495925 w 6935788"/>
              <a:gd name="connsiteY25" fmla="*/ 2959993 h 3733105"/>
              <a:gd name="connsiteX26" fmla="*/ 5562600 w 6935788"/>
              <a:gd name="connsiteY26" fmla="*/ 2407543 h 3733105"/>
              <a:gd name="connsiteX27" fmla="*/ 5981700 w 6935788"/>
              <a:gd name="connsiteY27" fmla="*/ 2217043 h 3733105"/>
              <a:gd name="connsiteX28" fmla="*/ 6496050 w 6935788"/>
              <a:gd name="connsiteY28" fmla="*/ 2283718 h 3733105"/>
              <a:gd name="connsiteX29" fmla="*/ 6753225 w 6935788"/>
              <a:gd name="connsiteY29" fmla="*/ 2693293 h 3733105"/>
              <a:gd name="connsiteX30" fmla="*/ 6772275 w 6935788"/>
              <a:gd name="connsiteY30" fmla="*/ 3140968 h 3733105"/>
              <a:gd name="connsiteX31" fmla="*/ 6419850 w 6935788"/>
              <a:gd name="connsiteY31" fmla="*/ 3483868 h 3733105"/>
              <a:gd name="connsiteX32" fmla="*/ 5934075 w 6935788"/>
              <a:gd name="connsiteY32" fmla="*/ 3493393 h 3733105"/>
              <a:gd name="connsiteX33" fmla="*/ 5429250 w 6935788"/>
              <a:gd name="connsiteY33" fmla="*/ 3283843 h 3733105"/>
              <a:gd name="connsiteX34" fmla="*/ 5010150 w 6935788"/>
              <a:gd name="connsiteY34" fmla="*/ 3093343 h 3733105"/>
              <a:gd name="connsiteX35" fmla="*/ 4676775 w 6935788"/>
              <a:gd name="connsiteY35" fmla="*/ 3379093 h 3733105"/>
              <a:gd name="connsiteX36" fmla="*/ 4191000 w 6935788"/>
              <a:gd name="connsiteY36" fmla="*/ 3702943 h 3733105"/>
              <a:gd name="connsiteX37" fmla="*/ 4019550 w 6935788"/>
              <a:gd name="connsiteY37" fmla="*/ 3198118 h 3733105"/>
              <a:gd name="connsiteX38" fmla="*/ 3695700 w 6935788"/>
              <a:gd name="connsiteY38" fmla="*/ 3255268 h 3733105"/>
              <a:gd name="connsiteX39" fmla="*/ 3448050 w 6935788"/>
              <a:gd name="connsiteY39" fmla="*/ 3407668 h 3733105"/>
              <a:gd name="connsiteX40" fmla="*/ 3067050 w 6935788"/>
              <a:gd name="connsiteY40" fmla="*/ 3102868 h 3733105"/>
              <a:gd name="connsiteX41" fmla="*/ 3228975 w 6935788"/>
              <a:gd name="connsiteY41" fmla="*/ 2959993 h 3733105"/>
              <a:gd name="connsiteX42" fmla="*/ 3543300 w 6935788"/>
              <a:gd name="connsiteY42" fmla="*/ 2940943 h 3733105"/>
              <a:gd name="connsiteX43" fmla="*/ 3457575 w 6935788"/>
              <a:gd name="connsiteY43" fmla="*/ 2636143 h 3733105"/>
              <a:gd name="connsiteX44" fmla="*/ 3038475 w 6935788"/>
              <a:gd name="connsiteY44" fmla="*/ 2645668 h 3733105"/>
              <a:gd name="connsiteX45" fmla="*/ 2867025 w 6935788"/>
              <a:gd name="connsiteY45" fmla="*/ 2959993 h 3733105"/>
              <a:gd name="connsiteX46" fmla="*/ 2657475 w 6935788"/>
              <a:gd name="connsiteY46" fmla="*/ 3169543 h 3733105"/>
              <a:gd name="connsiteX47" fmla="*/ 2333625 w 6935788"/>
              <a:gd name="connsiteY47" fmla="*/ 2940943 h 3733105"/>
              <a:gd name="connsiteX48" fmla="*/ 2438400 w 6935788"/>
              <a:gd name="connsiteY48" fmla="*/ 2674243 h 3733105"/>
              <a:gd name="connsiteX49" fmla="*/ 2790825 w 6935788"/>
              <a:gd name="connsiteY49" fmla="*/ 2283718 h 3733105"/>
              <a:gd name="connsiteX50" fmla="*/ 2762250 w 6935788"/>
              <a:gd name="connsiteY50" fmla="*/ 1588393 h 3733105"/>
              <a:gd name="connsiteX51" fmla="*/ 2448272 w 6935788"/>
              <a:gd name="connsiteY51" fmla="*/ 1008112 h 3733105"/>
              <a:gd name="connsiteX52" fmla="*/ 2088232 w 6935788"/>
              <a:gd name="connsiteY52" fmla="*/ 504056 h 3733105"/>
              <a:gd name="connsiteX53" fmla="*/ 1656184 w 6935788"/>
              <a:gd name="connsiteY53" fmla="*/ 0 h 3733105"/>
              <a:gd name="connsiteX0" fmla="*/ 0 w 6935788"/>
              <a:gd name="connsiteY0" fmla="*/ 2192660 h 3661097"/>
              <a:gd name="connsiteX1" fmla="*/ 638175 w 6935788"/>
              <a:gd name="connsiteY1" fmla="*/ 1906910 h 3661097"/>
              <a:gd name="connsiteX2" fmla="*/ 1457325 w 6935788"/>
              <a:gd name="connsiteY2" fmla="*/ 1630685 h 3661097"/>
              <a:gd name="connsiteX3" fmla="*/ 2257425 w 6935788"/>
              <a:gd name="connsiteY3" fmla="*/ 1287785 h 3661097"/>
              <a:gd name="connsiteX4" fmla="*/ 3152775 w 6935788"/>
              <a:gd name="connsiteY4" fmla="*/ 963935 h 3661097"/>
              <a:gd name="connsiteX5" fmla="*/ 4067175 w 6935788"/>
              <a:gd name="connsiteY5" fmla="*/ 487685 h 3661097"/>
              <a:gd name="connsiteX6" fmla="*/ 4676775 w 6935788"/>
              <a:gd name="connsiteY6" fmla="*/ 268610 h 3661097"/>
              <a:gd name="connsiteX7" fmla="*/ 5086350 w 6935788"/>
              <a:gd name="connsiteY7" fmla="*/ 468635 h 3661097"/>
              <a:gd name="connsiteX8" fmla="*/ 5457825 w 6935788"/>
              <a:gd name="connsiteY8" fmla="*/ 944885 h 3661097"/>
              <a:gd name="connsiteX9" fmla="*/ 5953125 w 6935788"/>
              <a:gd name="connsiteY9" fmla="*/ 1411610 h 3661097"/>
              <a:gd name="connsiteX10" fmla="*/ 6191250 w 6935788"/>
              <a:gd name="connsiteY10" fmla="*/ 1735460 h 3661097"/>
              <a:gd name="connsiteX11" fmla="*/ 6638925 w 6935788"/>
              <a:gd name="connsiteY11" fmla="*/ 2173610 h 3661097"/>
              <a:gd name="connsiteX12" fmla="*/ 6800850 w 6935788"/>
              <a:gd name="connsiteY12" fmla="*/ 2545085 h 3661097"/>
              <a:gd name="connsiteX13" fmla="*/ 6715125 w 6935788"/>
              <a:gd name="connsiteY13" fmla="*/ 3049910 h 3661097"/>
              <a:gd name="connsiteX14" fmla="*/ 6343650 w 6935788"/>
              <a:gd name="connsiteY14" fmla="*/ 3326135 h 3661097"/>
              <a:gd name="connsiteX15" fmla="*/ 5791200 w 6935788"/>
              <a:gd name="connsiteY15" fmla="*/ 3316610 h 3661097"/>
              <a:gd name="connsiteX16" fmla="*/ 5429250 w 6935788"/>
              <a:gd name="connsiteY16" fmla="*/ 2983235 h 3661097"/>
              <a:gd name="connsiteX17" fmla="*/ 5400675 w 6935788"/>
              <a:gd name="connsiteY17" fmla="*/ 2573660 h 3661097"/>
              <a:gd name="connsiteX18" fmla="*/ 5610225 w 6935788"/>
              <a:gd name="connsiteY18" fmla="*/ 2183135 h 3661097"/>
              <a:gd name="connsiteX19" fmla="*/ 6086475 w 6935788"/>
              <a:gd name="connsiteY19" fmla="*/ 2059310 h 3661097"/>
              <a:gd name="connsiteX20" fmla="*/ 6505575 w 6935788"/>
              <a:gd name="connsiteY20" fmla="*/ 2135510 h 3661097"/>
              <a:gd name="connsiteX21" fmla="*/ 6877050 w 6935788"/>
              <a:gd name="connsiteY21" fmla="*/ 2468885 h 3661097"/>
              <a:gd name="connsiteX22" fmla="*/ 6858000 w 6935788"/>
              <a:gd name="connsiteY22" fmla="*/ 3040385 h 3661097"/>
              <a:gd name="connsiteX23" fmla="*/ 6496050 w 6935788"/>
              <a:gd name="connsiteY23" fmla="*/ 3345185 h 3661097"/>
              <a:gd name="connsiteX24" fmla="*/ 5867400 w 6935788"/>
              <a:gd name="connsiteY24" fmla="*/ 3278510 h 3661097"/>
              <a:gd name="connsiteX25" fmla="*/ 5495925 w 6935788"/>
              <a:gd name="connsiteY25" fmla="*/ 2887985 h 3661097"/>
              <a:gd name="connsiteX26" fmla="*/ 5562600 w 6935788"/>
              <a:gd name="connsiteY26" fmla="*/ 2335535 h 3661097"/>
              <a:gd name="connsiteX27" fmla="*/ 5981700 w 6935788"/>
              <a:gd name="connsiteY27" fmla="*/ 2145035 h 3661097"/>
              <a:gd name="connsiteX28" fmla="*/ 6496050 w 6935788"/>
              <a:gd name="connsiteY28" fmla="*/ 2211710 h 3661097"/>
              <a:gd name="connsiteX29" fmla="*/ 6753225 w 6935788"/>
              <a:gd name="connsiteY29" fmla="*/ 2621285 h 3661097"/>
              <a:gd name="connsiteX30" fmla="*/ 6772275 w 6935788"/>
              <a:gd name="connsiteY30" fmla="*/ 3068960 h 3661097"/>
              <a:gd name="connsiteX31" fmla="*/ 6419850 w 6935788"/>
              <a:gd name="connsiteY31" fmla="*/ 3411860 h 3661097"/>
              <a:gd name="connsiteX32" fmla="*/ 5934075 w 6935788"/>
              <a:gd name="connsiteY32" fmla="*/ 3421385 h 3661097"/>
              <a:gd name="connsiteX33" fmla="*/ 5429250 w 6935788"/>
              <a:gd name="connsiteY33" fmla="*/ 3211835 h 3661097"/>
              <a:gd name="connsiteX34" fmla="*/ 5010150 w 6935788"/>
              <a:gd name="connsiteY34" fmla="*/ 3021335 h 3661097"/>
              <a:gd name="connsiteX35" fmla="*/ 4676775 w 6935788"/>
              <a:gd name="connsiteY35" fmla="*/ 3307085 h 3661097"/>
              <a:gd name="connsiteX36" fmla="*/ 4191000 w 6935788"/>
              <a:gd name="connsiteY36" fmla="*/ 3630935 h 3661097"/>
              <a:gd name="connsiteX37" fmla="*/ 4019550 w 6935788"/>
              <a:gd name="connsiteY37" fmla="*/ 3126110 h 3661097"/>
              <a:gd name="connsiteX38" fmla="*/ 3695700 w 6935788"/>
              <a:gd name="connsiteY38" fmla="*/ 3183260 h 3661097"/>
              <a:gd name="connsiteX39" fmla="*/ 3448050 w 6935788"/>
              <a:gd name="connsiteY39" fmla="*/ 3335660 h 3661097"/>
              <a:gd name="connsiteX40" fmla="*/ 3067050 w 6935788"/>
              <a:gd name="connsiteY40" fmla="*/ 3030860 h 3661097"/>
              <a:gd name="connsiteX41" fmla="*/ 3228975 w 6935788"/>
              <a:gd name="connsiteY41" fmla="*/ 2887985 h 3661097"/>
              <a:gd name="connsiteX42" fmla="*/ 3543300 w 6935788"/>
              <a:gd name="connsiteY42" fmla="*/ 2868935 h 3661097"/>
              <a:gd name="connsiteX43" fmla="*/ 3457575 w 6935788"/>
              <a:gd name="connsiteY43" fmla="*/ 2564135 h 3661097"/>
              <a:gd name="connsiteX44" fmla="*/ 3038475 w 6935788"/>
              <a:gd name="connsiteY44" fmla="*/ 2573660 h 3661097"/>
              <a:gd name="connsiteX45" fmla="*/ 2867025 w 6935788"/>
              <a:gd name="connsiteY45" fmla="*/ 2887985 h 3661097"/>
              <a:gd name="connsiteX46" fmla="*/ 2657475 w 6935788"/>
              <a:gd name="connsiteY46" fmla="*/ 3097535 h 3661097"/>
              <a:gd name="connsiteX47" fmla="*/ 2333625 w 6935788"/>
              <a:gd name="connsiteY47" fmla="*/ 2868935 h 3661097"/>
              <a:gd name="connsiteX48" fmla="*/ 2438400 w 6935788"/>
              <a:gd name="connsiteY48" fmla="*/ 2602235 h 3661097"/>
              <a:gd name="connsiteX49" fmla="*/ 2790825 w 6935788"/>
              <a:gd name="connsiteY49" fmla="*/ 2211710 h 3661097"/>
              <a:gd name="connsiteX50" fmla="*/ 2762250 w 6935788"/>
              <a:gd name="connsiteY50" fmla="*/ 1516385 h 3661097"/>
              <a:gd name="connsiteX51" fmla="*/ 2448272 w 6935788"/>
              <a:gd name="connsiteY51" fmla="*/ 936104 h 3661097"/>
              <a:gd name="connsiteX52" fmla="*/ 2088232 w 6935788"/>
              <a:gd name="connsiteY52" fmla="*/ 432048 h 3661097"/>
              <a:gd name="connsiteX53" fmla="*/ 1728192 w 6935788"/>
              <a:gd name="connsiteY53" fmla="*/ 0 h 366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935788" h="3661097">
                <a:moveTo>
                  <a:pt x="0" y="2192660"/>
                </a:moveTo>
                <a:cubicBezTo>
                  <a:pt x="197643" y="2096616"/>
                  <a:pt x="395287" y="2000573"/>
                  <a:pt x="638175" y="1906910"/>
                </a:cubicBezTo>
                <a:cubicBezTo>
                  <a:pt x="881063" y="1813247"/>
                  <a:pt x="1187450" y="1733872"/>
                  <a:pt x="1457325" y="1630685"/>
                </a:cubicBezTo>
                <a:cubicBezTo>
                  <a:pt x="1727200" y="1527498"/>
                  <a:pt x="1974850" y="1398910"/>
                  <a:pt x="2257425" y="1287785"/>
                </a:cubicBezTo>
                <a:cubicBezTo>
                  <a:pt x="2540000" y="1176660"/>
                  <a:pt x="2851150" y="1097285"/>
                  <a:pt x="3152775" y="963935"/>
                </a:cubicBezTo>
                <a:cubicBezTo>
                  <a:pt x="3454400" y="830585"/>
                  <a:pt x="3813175" y="603573"/>
                  <a:pt x="4067175" y="487685"/>
                </a:cubicBezTo>
                <a:cubicBezTo>
                  <a:pt x="4321175" y="371798"/>
                  <a:pt x="4506913" y="271785"/>
                  <a:pt x="4676775" y="268610"/>
                </a:cubicBezTo>
                <a:cubicBezTo>
                  <a:pt x="4846637" y="265435"/>
                  <a:pt x="4956175" y="355923"/>
                  <a:pt x="5086350" y="468635"/>
                </a:cubicBezTo>
                <a:cubicBezTo>
                  <a:pt x="5216525" y="581347"/>
                  <a:pt x="5313363" y="787723"/>
                  <a:pt x="5457825" y="944885"/>
                </a:cubicBezTo>
                <a:cubicBezTo>
                  <a:pt x="5602287" y="1102047"/>
                  <a:pt x="5830888" y="1279848"/>
                  <a:pt x="5953125" y="1411610"/>
                </a:cubicBezTo>
                <a:cubicBezTo>
                  <a:pt x="6075362" y="1543372"/>
                  <a:pt x="6076950" y="1608460"/>
                  <a:pt x="6191250" y="1735460"/>
                </a:cubicBezTo>
                <a:cubicBezTo>
                  <a:pt x="6305550" y="1862460"/>
                  <a:pt x="6537325" y="2038673"/>
                  <a:pt x="6638925" y="2173610"/>
                </a:cubicBezTo>
                <a:cubicBezTo>
                  <a:pt x="6740525" y="2308548"/>
                  <a:pt x="6788150" y="2399035"/>
                  <a:pt x="6800850" y="2545085"/>
                </a:cubicBezTo>
                <a:cubicBezTo>
                  <a:pt x="6813550" y="2691135"/>
                  <a:pt x="6791325" y="2919735"/>
                  <a:pt x="6715125" y="3049910"/>
                </a:cubicBezTo>
                <a:cubicBezTo>
                  <a:pt x="6638925" y="3180085"/>
                  <a:pt x="6497637" y="3281685"/>
                  <a:pt x="6343650" y="3326135"/>
                </a:cubicBezTo>
                <a:cubicBezTo>
                  <a:pt x="6189663" y="3370585"/>
                  <a:pt x="5943600" y="3373760"/>
                  <a:pt x="5791200" y="3316610"/>
                </a:cubicBezTo>
                <a:cubicBezTo>
                  <a:pt x="5638800" y="3259460"/>
                  <a:pt x="5494337" y="3107060"/>
                  <a:pt x="5429250" y="2983235"/>
                </a:cubicBezTo>
                <a:cubicBezTo>
                  <a:pt x="5364163" y="2859410"/>
                  <a:pt x="5370513" y="2707010"/>
                  <a:pt x="5400675" y="2573660"/>
                </a:cubicBezTo>
                <a:cubicBezTo>
                  <a:pt x="5430837" y="2440310"/>
                  <a:pt x="5495925" y="2268860"/>
                  <a:pt x="5610225" y="2183135"/>
                </a:cubicBezTo>
                <a:cubicBezTo>
                  <a:pt x="5724525" y="2097410"/>
                  <a:pt x="5937250" y="2067248"/>
                  <a:pt x="6086475" y="2059310"/>
                </a:cubicBezTo>
                <a:cubicBezTo>
                  <a:pt x="6235700" y="2051372"/>
                  <a:pt x="6373813" y="2067248"/>
                  <a:pt x="6505575" y="2135510"/>
                </a:cubicBezTo>
                <a:cubicBezTo>
                  <a:pt x="6637337" y="2203772"/>
                  <a:pt x="6818312" y="2318072"/>
                  <a:pt x="6877050" y="2468885"/>
                </a:cubicBezTo>
                <a:cubicBezTo>
                  <a:pt x="6935788" y="2619698"/>
                  <a:pt x="6921500" y="2894335"/>
                  <a:pt x="6858000" y="3040385"/>
                </a:cubicBezTo>
                <a:cubicBezTo>
                  <a:pt x="6794500" y="3186435"/>
                  <a:pt x="6661150" y="3305498"/>
                  <a:pt x="6496050" y="3345185"/>
                </a:cubicBezTo>
                <a:cubicBezTo>
                  <a:pt x="6330950" y="3384872"/>
                  <a:pt x="6034087" y="3354710"/>
                  <a:pt x="5867400" y="3278510"/>
                </a:cubicBezTo>
                <a:cubicBezTo>
                  <a:pt x="5700713" y="3202310"/>
                  <a:pt x="5546725" y="3045147"/>
                  <a:pt x="5495925" y="2887985"/>
                </a:cubicBezTo>
                <a:cubicBezTo>
                  <a:pt x="5445125" y="2730823"/>
                  <a:pt x="5481638" y="2459360"/>
                  <a:pt x="5562600" y="2335535"/>
                </a:cubicBezTo>
                <a:cubicBezTo>
                  <a:pt x="5643562" y="2211710"/>
                  <a:pt x="5826125" y="2165672"/>
                  <a:pt x="5981700" y="2145035"/>
                </a:cubicBezTo>
                <a:cubicBezTo>
                  <a:pt x="6137275" y="2124398"/>
                  <a:pt x="6367462" y="2132335"/>
                  <a:pt x="6496050" y="2211710"/>
                </a:cubicBezTo>
                <a:cubicBezTo>
                  <a:pt x="6624638" y="2291085"/>
                  <a:pt x="6707188" y="2478410"/>
                  <a:pt x="6753225" y="2621285"/>
                </a:cubicBezTo>
                <a:cubicBezTo>
                  <a:pt x="6799262" y="2764160"/>
                  <a:pt x="6827838" y="2937198"/>
                  <a:pt x="6772275" y="3068960"/>
                </a:cubicBezTo>
                <a:cubicBezTo>
                  <a:pt x="6716713" y="3200723"/>
                  <a:pt x="6559550" y="3353123"/>
                  <a:pt x="6419850" y="3411860"/>
                </a:cubicBezTo>
                <a:cubicBezTo>
                  <a:pt x="6280150" y="3470597"/>
                  <a:pt x="6099175" y="3454722"/>
                  <a:pt x="5934075" y="3421385"/>
                </a:cubicBezTo>
                <a:cubicBezTo>
                  <a:pt x="5768975" y="3388048"/>
                  <a:pt x="5583238" y="3278510"/>
                  <a:pt x="5429250" y="3211835"/>
                </a:cubicBezTo>
                <a:cubicBezTo>
                  <a:pt x="5275263" y="3145160"/>
                  <a:pt x="5135563" y="3005460"/>
                  <a:pt x="5010150" y="3021335"/>
                </a:cubicBezTo>
                <a:cubicBezTo>
                  <a:pt x="4884738" y="3037210"/>
                  <a:pt x="4813300" y="3205485"/>
                  <a:pt x="4676775" y="3307085"/>
                </a:cubicBezTo>
                <a:cubicBezTo>
                  <a:pt x="4540250" y="3408685"/>
                  <a:pt x="4300537" y="3661097"/>
                  <a:pt x="4191000" y="3630935"/>
                </a:cubicBezTo>
                <a:cubicBezTo>
                  <a:pt x="4081463" y="3600773"/>
                  <a:pt x="4102100" y="3200722"/>
                  <a:pt x="4019550" y="3126110"/>
                </a:cubicBezTo>
                <a:cubicBezTo>
                  <a:pt x="3937000" y="3051498"/>
                  <a:pt x="3790950" y="3148335"/>
                  <a:pt x="3695700" y="3183260"/>
                </a:cubicBezTo>
                <a:cubicBezTo>
                  <a:pt x="3600450" y="3218185"/>
                  <a:pt x="3552825" y="3361060"/>
                  <a:pt x="3448050" y="3335660"/>
                </a:cubicBezTo>
                <a:cubicBezTo>
                  <a:pt x="3343275" y="3310260"/>
                  <a:pt x="3103562" y="3105472"/>
                  <a:pt x="3067050" y="3030860"/>
                </a:cubicBezTo>
                <a:cubicBezTo>
                  <a:pt x="3030538" y="2956248"/>
                  <a:pt x="3149600" y="2914972"/>
                  <a:pt x="3228975" y="2887985"/>
                </a:cubicBezTo>
                <a:cubicBezTo>
                  <a:pt x="3308350" y="2860998"/>
                  <a:pt x="3505200" y="2922910"/>
                  <a:pt x="3543300" y="2868935"/>
                </a:cubicBezTo>
                <a:cubicBezTo>
                  <a:pt x="3581400" y="2814960"/>
                  <a:pt x="3541713" y="2613348"/>
                  <a:pt x="3457575" y="2564135"/>
                </a:cubicBezTo>
                <a:cubicBezTo>
                  <a:pt x="3373438" y="2514923"/>
                  <a:pt x="3136900" y="2519685"/>
                  <a:pt x="3038475" y="2573660"/>
                </a:cubicBezTo>
                <a:cubicBezTo>
                  <a:pt x="2940050" y="2627635"/>
                  <a:pt x="2930525" y="2800673"/>
                  <a:pt x="2867025" y="2887985"/>
                </a:cubicBezTo>
                <a:cubicBezTo>
                  <a:pt x="2803525" y="2975297"/>
                  <a:pt x="2746375" y="3100710"/>
                  <a:pt x="2657475" y="3097535"/>
                </a:cubicBezTo>
                <a:cubicBezTo>
                  <a:pt x="2568575" y="3094360"/>
                  <a:pt x="2370137" y="2951485"/>
                  <a:pt x="2333625" y="2868935"/>
                </a:cubicBezTo>
                <a:cubicBezTo>
                  <a:pt x="2297113" y="2786385"/>
                  <a:pt x="2362200" y="2711773"/>
                  <a:pt x="2438400" y="2602235"/>
                </a:cubicBezTo>
                <a:cubicBezTo>
                  <a:pt x="2514600" y="2492697"/>
                  <a:pt x="2736850" y="2392685"/>
                  <a:pt x="2790825" y="2211710"/>
                </a:cubicBezTo>
                <a:cubicBezTo>
                  <a:pt x="2844800" y="2030735"/>
                  <a:pt x="2819342" y="1728986"/>
                  <a:pt x="2762250" y="1516385"/>
                </a:cubicBezTo>
                <a:cubicBezTo>
                  <a:pt x="2705158" y="1303784"/>
                  <a:pt x="2560608" y="1116827"/>
                  <a:pt x="2448272" y="936104"/>
                </a:cubicBezTo>
                <a:cubicBezTo>
                  <a:pt x="2335936" y="755381"/>
                  <a:pt x="2208245" y="588065"/>
                  <a:pt x="2088232" y="432048"/>
                </a:cubicBezTo>
                <a:cubicBezTo>
                  <a:pt x="1968219" y="276031"/>
                  <a:pt x="1933847" y="158427"/>
                  <a:pt x="1728192" y="0"/>
                </a:cubicBezTo>
              </a:path>
            </a:pathLst>
          </a:cu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229" name="Oval 5"/>
          <p:cNvSpPr>
            <a:spLocks noChangeArrowheads="1"/>
          </p:cNvSpPr>
          <p:nvPr/>
        </p:nvSpPr>
        <p:spPr bwMode="auto">
          <a:xfrm>
            <a:off x="1152525" y="49593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0" name="Oval 6"/>
          <p:cNvSpPr>
            <a:spLocks noChangeArrowheads="1"/>
          </p:cNvSpPr>
          <p:nvPr/>
        </p:nvSpPr>
        <p:spPr bwMode="auto">
          <a:xfrm>
            <a:off x="5895975" y="30543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1" name="Oval 7"/>
          <p:cNvSpPr>
            <a:spLocks noChangeArrowheads="1"/>
          </p:cNvSpPr>
          <p:nvPr/>
        </p:nvSpPr>
        <p:spPr bwMode="auto">
          <a:xfrm>
            <a:off x="7667625" y="48688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2" name="Oval 8"/>
          <p:cNvSpPr>
            <a:spLocks noChangeArrowheads="1"/>
          </p:cNvSpPr>
          <p:nvPr/>
        </p:nvSpPr>
        <p:spPr bwMode="auto">
          <a:xfrm>
            <a:off x="6562725" y="598805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2233" name="Oval 9"/>
          <p:cNvSpPr>
            <a:spLocks noChangeArrowheads="1"/>
          </p:cNvSpPr>
          <p:nvPr/>
        </p:nvSpPr>
        <p:spPr bwMode="auto">
          <a:xfrm>
            <a:off x="3905250" y="43402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 cstate="print">
            <a:lum brigh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22514" r="20000" b="35460"/>
          <a:stretch>
            <a:fillRect/>
          </a:stretch>
        </p:blipFill>
        <p:spPr bwMode="auto">
          <a:xfrm>
            <a:off x="392552" y="3187096"/>
            <a:ext cx="1962576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664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Why Segmentation?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55750"/>
            <a:ext cx="8229600" cy="3397250"/>
          </a:xfrm>
        </p:spPr>
        <p:txBody>
          <a:bodyPr/>
          <a:lstStyle/>
          <a:p>
            <a:r>
              <a:rPr lang="en-US" sz="2400" dirty="0" smtClean="0"/>
              <a:t>Explaining behavior of a moving entity: one type of behavior may be characterized by similarity of movement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 semantic annotation</a:t>
            </a:r>
            <a:r>
              <a:rPr lang="en-US" sz="2400" dirty="0" smtClean="0"/>
              <a:t> </a:t>
            </a:r>
          </a:p>
          <a:p>
            <a:endParaRPr lang="en-US" sz="2400" dirty="0" smtClean="0"/>
          </a:p>
          <a:p>
            <a:r>
              <a:rPr lang="en-US" sz="2400" dirty="0" smtClean="0"/>
              <a:t>Detecting outliers: short segments in a segmentation may be caused by outliers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29444" r="13750" b="24074"/>
          <a:stretch/>
        </p:blipFill>
        <p:spPr>
          <a:xfrm>
            <a:off x="228600" y="2438400"/>
            <a:ext cx="8732334" cy="3581400"/>
          </a:xfrm>
          <a:prstGeom prst="rect">
            <a:avLst/>
          </a:prstGeom>
        </p:spPr>
      </p:pic>
      <p:sp>
        <p:nvSpPr>
          <p:cNvPr id="5325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Why Segmentation?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55750"/>
            <a:ext cx="8229600" cy="1568450"/>
          </a:xfrm>
        </p:spPr>
        <p:txBody>
          <a:bodyPr/>
          <a:lstStyle/>
          <a:p>
            <a:r>
              <a:rPr lang="en-US" sz="2400" dirty="0" smtClean="0"/>
              <a:t>Explaining behavior of a moving entity: one type of behavior may be characterized by similarity of movement</a:t>
            </a:r>
            <a:br>
              <a:rPr lang="en-US" sz="2400" dirty="0" smtClean="0"/>
            </a:br>
            <a:r>
              <a:rPr lang="en-US" sz="2400" dirty="0" smtClean="0">
                <a:sym typeface="Wingdings" pitchFamily="2" charset="2"/>
              </a:rPr>
              <a:t> semantic annotation</a:t>
            </a:r>
            <a:endParaRPr lang="en-US" sz="2400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61974" y="5943600"/>
            <a:ext cx="8181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Dagstuhl</a:t>
            </a:r>
            <a:r>
              <a:rPr lang="en-US" sz="1600" dirty="0" smtClean="0"/>
              <a:t> seminar: Representation, Analysis, and Visualization of Moving Objects (2010); break-out group : Gull data  (</a:t>
            </a:r>
            <a:r>
              <a:rPr lang="en-US" sz="1600" dirty="0" err="1"/>
              <a:t>Emiel</a:t>
            </a:r>
            <a:r>
              <a:rPr lang="en-US" sz="1600" dirty="0"/>
              <a:t> van Loon, </a:t>
            </a:r>
            <a:r>
              <a:rPr lang="en-US" sz="1600" dirty="0" err="1"/>
              <a:t>Jörg-Rüdiger</a:t>
            </a:r>
            <a:r>
              <a:rPr lang="en-US" sz="1600" dirty="0"/>
              <a:t> Sack, Kevin </a:t>
            </a:r>
            <a:r>
              <a:rPr lang="en-US" sz="1600" dirty="0" err="1"/>
              <a:t>Buchin</a:t>
            </a:r>
            <a:r>
              <a:rPr lang="en-US" sz="1600" dirty="0"/>
              <a:t>,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err="1" smtClean="0"/>
              <a:t>Maike</a:t>
            </a:r>
            <a:r>
              <a:rPr lang="en-US" sz="1600" dirty="0" smtClean="0"/>
              <a:t> </a:t>
            </a:r>
            <a:r>
              <a:rPr lang="en-US" sz="1600" dirty="0" err="1"/>
              <a:t>Buchin</a:t>
            </a:r>
            <a:r>
              <a:rPr lang="en-US" sz="1600" dirty="0"/>
              <a:t>, Mark </a:t>
            </a:r>
            <a:r>
              <a:rPr lang="en-US" sz="1600" dirty="0" smtClean="0"/>
              <a:t>de </a:t>
            </a:r>
            <a:r>
              <a:rPr lang="en-US" sz="1600" dirty="0"/>
              <a:t>Berg, </a:t>
            </a:r>
            <a:r>
              <a:rPr lang="en-US" sz="1600" dirty="0" err="1" smtClean="0"/>
              <a:t>MvK</a:t>
            </a:r>
            <a:r>
              <a:rPr lang="en-US" sz="1600" dirty="0" smtClean="0"/>
              <a:t>, </a:t>
            </a:r>
            <a:r>
              <a:rPr lang="en-US" sz="1600" dirty="0"/>
              <a:t>Joachim </a:t>
            </a:r>
            <a:r>
              <a:rPr lang="en-US" sz="1600" dirty="0" err="1"/>
              <a:t>Gudmundsson</a:t>
            </a:r>
            <a:r>
              <a:rPr lang="en-US" sz="1600" dirty="0"/>
              <a:t>, David </a:t>
            </a:r>
            <a:r>
              <a:rPr lang="en-US" sz="1600" dirty="0" smtClean="0"/>
              <a:t>Mountain)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091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idx="4294967295"/>
          </p:nvPr>
        </p:nvSpPr>
        <p:spPr>
          <a:xfrm>
            <a:off x="508000" y="1501775"/>
            <a:ext cx="8483600" cy="2232025"/>
          </a:xfrm>
        </p:spPr>
        <p:txBody>
          <a:bodyPr/>
          <a:lstStyle/>
          <a:p>
            <a:r>
              <a:rPr lang="en-US" sz="2400" dirty="0" smtClean="0"/>
              <a:t>Cutting a trajectory in pieces that are “similar” within the piece </a:t>
            </a:r>
          </a:p>
          <a:p>
            <a:r>
              <a:rPr lang="en-US" sz="2400" dirty="0" smtClean="0"/>
              <a:t>“Similar” can refer to heading, speed, curvature, sinuosity, … </a:t>
            </a:r>
          </a:p>
          <a:p>
            <a:r>
              <a:rPr lang="en-US" sz="2400" dirty="0" smtClean="0"/>
              <a:t>We want few pieces (no over-segmentation)</a:t>
            </a:r>
          </a:p>
          <a:p>
            <a:r>
              <a:rPr lang="en-US" sz="2400" dirty="0" smtClean="0"/>
              <a:t>How do we define “similar”?</a:t>
            </a:r>
          </a:p>
          <a:p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144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19237"/>
            <a:ext cx="8229600" cy="1223963"/>
          </a:xfrm>
        </p:spPr>
        <p:txBody>
          <a:bodyPr/>
          <a:lstStyle/>
          <a:p>
            <a:r>
              <a:rPr lang="en-US" sz="2400" smtClean="0"/>
              <a:t>On every edge of the trajectory, heading is well-defined</a:t>
            </a:r>
          </a:p>
          <a:p>
            <a:r>
              <a:rPr lang="en-US" sz="2400" smtClean="0"/>
              <a:t>Similarity can mean: in the same cardinal direction</a:t>
            </a:r>
          </a:p>
        </p:txBody>
      </p:sp>
      <p:sp>
        <p:nvSpPr>
          <p:cNvPr id="61444" name="Freeform 4"/>
          <p:cNvSpPr>
            <a:spLocks/>
          </p:cNvSpPr>
          <p:nvPr/>
        </p:nvSpPr>
        <p:spPr bwMode="auto">
          <a:xfrm>
            <a:off x="4432300" y="3144838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439" y="7448"/>
                </a:lnTo>
                <a:lnTo>
                  <a:pt x="7755" y="9091"/>
                </a:lnTo>
                <a:lnTo>
                  <a:pt x="6531" y="6818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1445" name="Oval 5"/>
          <p:cNvSpPr>
            <a:spLocks noChangeArrowheads="1"/>
          </p:cNvSpPr>
          <p:nvPr/>
        </p:nvSpPr>
        <p:spPr bwMode="auto">
          <a:xfrm>
            <a:off x="4508500" y="4745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46" name="Oval 6"/>
          <p:cNvSpPr>
            <a:spLocks noChangeArrowheads="1"/>
          </p:cNvSpPr>
          <p:nvPr/>
        </p:nvSpPr>
        <p:spPr bwMode="auto">
          <a:xfrm>
            <a:off x="6794500" y="4211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47" name="Oval 7"/>
          <p:cNvSpPr>
            <a:spLocks noChangeArrowheads="1"/>
          </p:cNvSpPr>
          <p:nvPr/>
        </p:nvSpPr>
        <p:spPr bwMode="auto">
          <a:xfrm>
            <a:off x="6032500" y="3830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48" name="Oval 8"/>
          <p:cNvSpPr>
            <a:spLocks noChangeArrowheads="1"/>
          </p:cNvSpPr>
          <p:nvPr/>
        </p:nvSpPr>
        <p:spPr bwMode="auto">
          <a:xfrm>
            <a:off x="5346700" y="3602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49" name="Oval 9"/>
          <p:cNvSpPr>
            <a:spLocks noChangeArrowheads="1"/>
          </p:cNvSpPr>
          <p:nvPr/>
        </p:nvSpPr>
        <p:spPr bwMode="auto">
          <a:xfrm>
            <a:off x="4737100" y="39068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0" name="Oval 10"/>
          <p:cNvSpPr>
            <a:spLocks noChangeArrowheads="1"/>
          </p:cNvSpPr>
          <p:nvPr/>
        </p:nvSpPr>
        <p:spPr bwMode="auto">
          <a:xfrm>
            <a:off x="6794500" y="36782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1" name="Oval 11"/>
          <p:cNvSpPr>
            <a:spLocks noChangeArrowheads="1"/>
          </p:cNvSpPr>
          <p:nvPr/>
        </p:nvSpPr>
        <p:spPr bwMode="auto">
          <a:xfrm>
            <a:off x="7099300" y="3221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2" name="Oval 12"/>
          <p:cNvSpPr>
            <a:spLocks noChangeArrowheads="1"/>
          </p:cNvSpPr>
          <p:nvPr/>
        </p:nvSpPr>
        <p:spPr bwMode="auto">
          <a:xfrm>
            <a:off x="7251700" y="4592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3" name="Oval 13"/>
          <p:cNvSpPr>
            <a:spLocks noChangeArrowheads="1"/>
          </p:cNvSpPr>
          <p:nvPr/>
        </p:nvSpPr>
        <p:spPr bwMode="auto">
          <a:xfrm>
            <a:off x="7785100" y="32972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4" name="Oval 14"/>
          <p:cNvSpPr>
            <a:spLocks noChangeArrowheads="1"/>
          </p:cNvSpPr>
          <p:nvPr/>
        </p:nvSpPr>
        <p:spPr bwMode="auto">
          <a:xfrm>
            <a:off x="8089900" y="3830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5" name="Oval 15"/>
          <p:cNvSpPr>
            <a:spLocks noChangeArrowheads="1"/>
          </p:cNvSpPr>
          <p:nvPr/>
        </p:nvSpPr>
        <p:spPr bwMode="auto">
          <a:xfrm>
            <a:off x="7885113" y="432117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6" name="Oval 16"/>
          <p:cNvSpPr>
            <a:spLocks noChangeArrowheads="1"/>
          </p:cNvSpPr>
          <p:nvPr/>
        </p:nvSpPr>
        <p:spPr bwMode="auto">
          <a:xfrm>
            <a:off x="4356100" y="3221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7" name="Oval 17"/>
          <p:cNvSpPr>
            <a:spLocks noChangeArrowheads="1"/>
          </p:cNvSpPr>
          <p:nvPr/>
        </p:nvSpPr>
        <p:spPr bwMode="auto">
          <a:xfrm>
            <a:off x="5270500" y="3068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8" name="Oval 18"/>
          <p:cNvSpPr>
            <a:spLocks noChangeArrowheads="1"/>
          </p:cNvSpPr>
          <p:nvPr/>
        </p:nvSpPr>
        <p:spPr bwMode="auto">
          <a:xfrm>
            <a:off x="5956300" y="31448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1459" name="Oval 19"/>
          <p:cNvSpPr>
            <a:spLocks noChangeArrowheads="1"/>
          </p:cNvSpPr>
          <p:nvPr/>
        </p:nvSpPr>
        <p:spPr bwMode="auto">
          <a:xfrm>
            <a:off x="6413500" y="3373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62" name="TextBox 41"/>
          <p:cNvSpPr txBox="1">
            <a:spLocks noChangeArrowheads="1"/>
          </p:cNvSpPr>
          <p:nvPr/>
        </p:nvSpPr>
        <p:spPr bwMode="auto">
          <a:xfrm>
            <a:off x="1403350" y="2636838"/>
            <a:ext cx="134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Northbound</a:t>
            </a:r>
          </a:p>
        </p:txBody>
      </p:sp>
      <p:sp>
        <p:nvSpPr>
          <p:cNvPr id="61463" name="TextBox 42"/>
          <p:cNvSpPr txBox="1">
            <a:spLocks noChangeArrowheads="1"/>
          </p:cNvSpPr>
          <p:nvPr/>
        </p:nvSpPr>
        <p:spPr bwMode="auto">
          <a:xfrm>
            <a:off x="2627313" y="3644900"/>
            <a:ext cx="56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East</a:t>
            </a:r>
          </a:p>
        </p:txBody>
      </p:sp>
      <p:sp>
        <p:nvSpPr>
          <p:cNvPr id="61464" name="TextBox 43"/>
          <p:cNvSpPr txBox="1">
            <a:spLocks noChangeArrowheads="1"/>
          </p:cNvSpPr>
          <p:nvPr/>
        </p:nvSpPr>
        <p:spPr bwMode="auto">
          <a:xfrm>
            <a:off x="755650" y="3644900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West</a:t>
            </a:r>
          </a:p>
        </p:txBody>
      </p:sp>
      <p:sp>
        <p:nvSpPr>
          <p:cNvPr id="61465" name="TextBox 44"/>
          <p:cNvSpPr txBox="1">
            <a:spLocks noChangeArrowheads="1"/>
          </p:cNvSpPr>
          <p:nvPr/>
        </p:nvSpPr>
        <p:spPr bwMode="auto">
          <a:xfrm>
            <a:off x="1692275" y="4652963"/>
            <a:ext cx="731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South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rot="5400000" flipH="1" flipV="1">
            <a:off x="1871662" y="3392488"/>
            <a:ext cx="576263" cy="2174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4729163" y="3195638"/>
            <a:ext cx="309562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529263" y="3162300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3150" y="3286125"/>
            <a:ext cx="223838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6503194" y="3779044"/>
            <a:ext cx="347663" cy="16192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977063" y="4371975"/>
            <a:ext cx="252412" cy="214313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462838" y="4448175"/>
            <a:ext cx="371475" cy="1524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 flipH="1" flipV="1">
            <a:off x="7950994" y="4093369"/>
            <a:ext cx="233362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7905750" y="3586163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0800000">
            <a:off x="7353300" y="3314700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948488" y="3462338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 flipV="1">
            <a:off x="6329363" y="3810000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0800000">
            <a:off x="5610225" y="3738563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0800000" flipV="1">
            <a:off x="4995863" y="3748088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>
            <a:off x="4576763" y="4343400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481" name="Oval 16"/>
          <p:cNvSpPr>
            <a:spLocks noChangeArrowheads="1"/>
          </p:cNvSpPr>
          <p:nvPr/>
        </p:nvSpPr>
        <p:spPr bwMode="auto">
          <a:xfrm>
            <a:off x="1979613" y="37163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Freeform 4"/>
          <p:cNvSpPr>
            <a:spLocks/>
          </p:cNvSpPr>
          <p:nvPr/>
        </p:nvSpPr>
        <p:spPr bwMode="auto">
          <a:xfrm>
            <a:off x="4432300" y="3144838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439" y="7448"/>
                </a:lnTo>
                <a:lnTo>
                  <a:pt x="7755" y="9091"/>
                </a:lnTo>
                <a:lnTo>
                  <a:pt x="6531" y="6818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" name="Oval 5"/>
          <p:cNvSpPr>
            <a:spLocks noChangeArrowheads="1"/>
          </p:cNvSpPr>
          <p:nvPr/>
        </p:nvSpPr>
        <p:spPr bwMode="auto">
          <a:xfrm>
            <a:off x="4509448" y="47448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6795448" y="42114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4" name="Oval 9"/>
          <p:cNvSpPr>
            <a:spLocks noChangeArrowheads="1"/>
          </p:cNvSpPr>
          <p:nvPr/>
        </p:nvSpPr>
        <p:spPr bwMode="auto">
          <a:xfrm>
            <a:off x="4738048" y="39066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Oval 10"/>
          <p:cNvSpPr>
            <a:spLocks noChangeArrowheads="1"/>
          </p:cNvSpPr>
          <p:nvPr/>
        </p:nvSpPr>
        <p:spPr bwMode="auto">
          <a:xfrm>
            <a:off x="6795448" y="36780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7100248" y="32208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Oval 13"/>
          <p:cNvSpPr>
            <a:spLocks noChangeArrowheads="1"/>
          </p:cNvSpPr>
          <p:nvPr/>
        </p:nvSpPr>
        <p:spPr bwMode="auto">
          <a:xfrm>
            <a:off x="7786048" y="32970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9" name="Oval 15"/>
          <p:cNvSpPr>
            <a:spLocks noChangeArrowheads="1"/>
          </p:cNvSpPr>
          <p:nvPr/>
        </p:nvSpPr>
        <p:spPr bwMode="auto">
          <a:xfrm>
            <a:off x="7886061" y="4321009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0" name="Oval 19"/>
          <p:cNvSpPr>
            <a:spLocks noChangeArrowheads="1"/>
          </p:cNvSpPr>
          <p:nvPr/>
        </p:nvSpPr>
        <p:spPr bwMode="auto">
          <a:xfrm>
            <a:off x="6414448" y="3373272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6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19237"/>
            <a:ext cx="8229600" cy="1223963"/>
          </a:xfrm>
        </p:spPr>
        <p:txBody>
          <a:bodyPr/>
          <a:lstStyle/>
          <a:p>
            <a:r>
              <a:rPr lang="en-US" sz="2400" smtClean="0"/>
              <a:t>On every edge of the trajectory, heading is well-defined</a:t>
            </a:r>
          </a:p>
          <a:p>
            <a:r>
              <a:rPr lang="en-US" sz="2400" smtClean="0"/>
              <a:t>Similarity can mean: in the same cardinal direction</a:t>
            </a:r>
          </a:p>
        </p:txBody>
      </p:sp>
      <p:sp>
        <p:nvSpPr>
          <p:cNvPr id="62469" name="Oval 5"/>
          <p:cNvSpPr>
            <a:spLocks noChangeArrowheads="1"/>
          </p:cNvSpPr>
          <p:nvPr/>
        </p:nvSpPr>
        <p:spPr bwMode="auto">
          <a:xfrm>
            <a:off x="4508500" y="47450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0" name="Oval 6"/>
          <p:cNvSpPr>
            <a:spLocks noChangeArrowheads="1"/>
          </p:cNvSpPr>
          <p:nvPr/>
        </p:nvSpPr>
        <p:spPr bwMode="auto">
          <a:xfrm>
            <a:off x="6794500" y="42116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1" name="Oval 7"/>
          <p:cNvSpPr>
            <a:spLocks noChangeArrowheads="1"/>
          </p:cNvSpPr>
          <p:nvPr/>
        </p:nvSpPr>
        <p:spPr bwMode="auto">
          <a:xfrm>
            <a:off x="6032500" y="3830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2" name="Oval 8"/>
          <p:cNvSpPr>
            <a:spLocks noChangeArrowheads="1"/>
          </p:cNvSpPr>
          <p:nvPr/>
        </p:nvSpPr>
        <p:spPr bwMode="auto">
          <a:xfrm>
            <a:off x="5346700" y="3602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3" name="Oval 9"/>
          <p:cNvSpPr>
            <a:spLocks noChangeArrowheads="1"/>
          </p:cNvSpPr>
          <p:nvPr/>
        </p:nvSpPr>
        <p:spPr bwMode="auto">
          <a:xfrm>
            <a:off x="4737100" y="39068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4" name="Oval 10"/>
          <p:cNvSpPr>
            <a:spLocks noChangeArrowheads="1"/>
          </p:cNvSpPr>
          <p:nvPr/>
        </p:nvSpPr>
        <p:spPr bwMode="auto">
          <a:xfrm>
            <a:off x="6794500" y="36782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5" name="Oval 11"/>
          <p:cNvSpPr>
            <a:spLocks noChangeArrowheads="1"/>
          </p:cNvSpPr>
          <p:nvPr/>
        </p:nvSpPr>
        <p:spPr bwMode="auto">
          <a:xfrm>
            <a:off x="7099300" y="32210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6" name="Oval 12"/>
          <p:cNvSpPr>
            <a:spLocks noChangeArrowheads="1"/>
          </p:cNvSpPr>
          <p:nvPr/>
        </p:nvSpPr>
        <p:spPr bwMode="auto">
          <a:xfrm>
            <a:off x="7251700" y="4592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7" name="Oval 13"/>
          <p:cNvSpPr>
            <a:spLocks noChangeArrowheads="1"/>
          </p:cNvSpPr>
          <p:nvPr/>
        </p:nvSpPr>
        <p:spPr bwMode="auto">
          <a:xfrm>
            <a:off x="7785100" y="32972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8" name="Oval 14"/>
          <p:cNvSpPr>
            <a:spLocks noChangeArrowheads="1"/>
          </p:cNvSpPr>
          <p:nvPr/>
        </p:nvSpPr>
        <p:spPr bwMode="auto">
          <a:xfrm>
            <a:off x="8089900" y="3830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79" name="Oval 15"/>
          <p:cNvSpPr>
            <a:spLocks noChangeArrowheads="1"/>
          </p:cNvSpPr>
          <p:nvPr/>
        </p:nvSpPr>
        <p:spPr bwMode="auto">
          <a:xfrm>
            <a:off x="7885113" y="432117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80" name="Oval 16"/>
          <p:cNvSpPr>
            <a:spLocks noChangeArrowheads="1"/>
          </p:cNvSpPr>
          <p:nvPr/>
        </p:nvSpPr>
        <p:spPr bwMode="auto">
          <a:xfrm>
            <a:off x="4356100" y="32210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81" name="Oval 17"/>
          <p:cNvSpPr>
            <a:spLocks noChangeArrowheads="1"/>
          </p:cNvSpPr>
          <p:nvPr/>
        </p:nvSpPr>
        <p:spPr bwMode="auto">
          <a:xfrm>
            <a:off x="5270500" y="3068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82" name="Oval 18"/>
          <p:cNvSpPr>
            <a:spLocks noChangeArrowheads="1"/>
          </p:cNvSpPr>
          <p:nvPr/>
        </p:nvSpPr>
        <p:spPr bwMode="auto">
          <a:xfrm>
            <a:off x="5956300" y="31448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2483" name="Oval 19"/>
          <p:cNvSpPr>
            <a:spLocks noChangeArrowheads="1"/>
          </p:cNvSpPr>
          <p:nvPr/>
        </p:nvSpPr>
        <p:spPr bwMode="auto">
          <a:xfrm>
            <a:off x="6413500" y="33734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486" name="TextBox 41"/>
          <p:cNvSpPr txBox="1">
            <a:spLocks noChangeArrowheads="1"/>
          </p:cNvSpPr>
          <p:nvPr/>
        </p:nvSpPr>
        <p:spPr bwMode="auto">
          <a:xfrm>
            <a:off x="1403350" y="2636838"/>
            <a:ext cx="134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Northbound</a:t>
            </a:r>
          </a:p>
        </p:txBody>
      </p:sp>
      <p:sp>
        <p:nvSpPr>
          <p:cNvPr id="62487" name="TextBox 42"/>
          <p:cNvSpPr txBox="1">
            <a:spLocks noChangeArrowheads="1"/>
          </p:cNvSpPr>
          <p:nvPr/>
        </p:nvSpPr>
        <p:spPr bwMode="auto">
          <a:xfrm>
            <a:off x="2627313" y="3644900"/>
            <a:ext cx="56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East</a:t>
            </a:r>
          </a:p>
        </p:txBody>
      </p:sp>
      <p:sp>
        <p:nvSpPr>
          <p:cNvPr id="62488" name="TextBox 43"/>
          <p:cNvSpPr txBox="1">
            <a:spLocks noChangeArrowheads="1"/>
          </p:cNvSpPr>
          <p:nvPr/>
        </p:nvSpPr>
        <p:spPr bwMode="auto">
          <a:xfrm>
            <a:off x="755650" y="3644900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West</a:t>
            </a:r>
          </a:p>
        </p:txBody>
      </p:sp>
      <p:sp>
        <p:nvSpPr>
          <p:cNvPr id="62489" name="TextBox 44"/>
          <p:cNvSpPr txBox="1">
            <a:spLocks noChangeArrowheads="1"/>
          </p:cNvSpPr>
          <p:nvPr/>
        </p:nvSpPr>
        <p:spPr bwMode="auto">
          <a:xfrm>
            <a:off x="1692275" y="4652963"/>
            <a:ext cx="731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South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729163" y="3195638"/>
            <a:ext cx="309562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529263" y="3162300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153150" y="3286125"/>
            <a:ext cx="223838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6503194" y="3779044"/>
            <a:ext cx="347663" cy="16192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6977063" y="4371975"/>
            <a:ext cx="252412" cy="214313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7462838" y="4448175"/>
            <a:ext cx="371475" cy="1524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5400000" flipH="1" flipV="1">
            <a:off x="7950994" y="4093369"/>
            <a:ext cx="233362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V="1">
            <a:off x="7905750" y="3586163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0800000">
            <a:off x="7353300" y="3314700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rot="5400000">
            <a:off x="6948488" y="3462338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0800000" flipV="1">
            <a:off x="6329363" y="3810000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rot="10800000">
            <a:off x="5610225" y="3738563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0800000" flipV="1">
            <a:off x="4995863" y="3748088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rot="5400000">
            <a:off x="4576763" y="4343400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5400000" flipH="1" flipV="1">
            <a:off x="1871662" y="3392488"/>
            <a:ext cx="576263" cy="2174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505" name="Oval 16"/>
          <p:cNvSpPr>
            <a:spLocks noChangeArrowheads="1"/>
          </p:cNvSpPr>
          <p:nvPr/>
        </p:nvSpPr>
        <p:spPr bwMode="auto">
          <a:xfrm>
            <a:off x="1979613" y="37163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953000" y="26670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eastbound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010400" y="472440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eastbound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391400" y="3886200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northbound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315200" y="2895600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westbound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181600" y="4038600"/>
            <a:ext cx="1447800" cy="978932"/>
            <a:chOff x="5181600" y="4038600"/>
            <a:chExt cx="1447800" cy="978932"/>
          </a:xfrm>
        </p:grpSpPr>
        <p:sp>
          <p:nvSpPr>
            <p:cNvPr id="54" name="TextBox 53"/>
            <p:cNvSpPr txBox="1"/>
            <p:nvPr/>
          </p:nvSpPr>
          <p:spPr>
            <a:xfrm>
              <a:off x="5181600" y="4648200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southbound</a:t>
              </a:r>
              <a:endParaRPr lang="en-US" dirty="0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6096000" y="4038600"/>
              <a:ext cx="533400" cy="6096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nimBg="1"/>
      <p:bldP spid="62470" grpId="0" animBg="1"/>
      <p:bldP spid="62473" grpId="0" animBg="1"/>
      <p:bldP spid="62474" grpId="0" animBg="1"/>
      <p:bldP spid="62475" grpId="0" animBg="1"/>
      <p:bldP spid="62477" grpId="0" animBg="1"/>
      <p:bldP spid="62479" grpId="0" animBg="1"/>
      <p:bldP spid="62483" grpId="0" animBg="1"/>
      <p:bldP spid="2" grpId="0"/>
      <p:bldP spid="51" grpId="0"/>
      <p:bldP spid="52" grpId="0"/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8"/>
          <p:cNvSpPr/>
          <p:nvPr/>
        </p:nvSpPr>
        <p:spPr>
          <a:xfrm>
            <a:off x="4562475" y="2714625"/>
            <a:ext cx="2895600" cy="2867025"/>
          </a:xfrm>
          <a:custGeom>
            <a:avLst/>
            <a:gdLst>
              <a:gd name="connsiteX0" fmla="*/ 0 w 2895600"/>
              <a:gd name="connsiteY0" fmla="*/ 0 h 2867025"/>
              <a:gd name="connsiteX1" fmla="*/ 304800 w 2895600"/>
              <a:gd name="connsiteY1" fmla="*/ 428625 h 2867025"/>
              <a:gd name="connsiteX2" fmla="*/ 733425 w 2895600"/>
              <a:gd name="connsiteY2" fmla="*/ 723900 h 2867025"/>
              <a:gd name="connsiteX3" fmla="*/ 1019175 w 2895600"/>
              <a:gd name="connsiteY3" fmla="*/ 1152525 h 2867025"/>
              <a:gd name="connsiteX4" fmla="*/ 1457325 w 2895600"/>
              <a:gd name="connsiteY4" fmla="*/ 1438275 h 2867025"/>
              <a:gd name="connsiteX5" fmla="*/ 1743075 w 2895600"/>
              <a:gd name="connsiteY5" fmla="*/ 1866900 h 2867025"/>
              <a:gd name="connsiteX6" fmla="*/ 2171700 w 2895600"/>
              <a:gd name="connsiteY6" fmla="*/ 2162175 h 2867025"/>
              <a:gd name="connsiteX7" fmla="*/ 2457450 w 2895600"/>
              <a:gd name="connsiteY7" fmla="*/ 2581275 h 2867025"/>
              <a:gd name="connsiteX8" fmla="*/ 2895600 w 2895600"/>
              <a:gd name="connsiteY8" fmla="*/ 2867025 h 286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2867025">
                <a:moveTo>
                  <a:pt x="0" y="0"/>
                </a:moveTo>
                <a:lnTo>
                  <a:pt x="304800" y="428625"/>
                </a:lnTo>
                <a:lnTo>
                  <a:pt x="733425" y="723900"/>
                </a:lnTo>
                <a:lnTo>
                  <a:pt x="1019175" y="1152525"/>
                </a:lnTo>
                <a:lnTo>
                  <a:pt x="1457325" y="1438275"/>
                </a:lnTo>
                <a:lnTo>
                  <a:pt x="1743075" y="1866900"/>
                </a:lnTo>
                <a:lnTo>
                  <a:pt x="2171700" y="2162175"/>
                </a:lnTo>
                <a:lnTo>
                  <a:pt x="2457450" y="2581275"/>
                </a:lnTo>
                <a:lnTo>
                  <a:pt x="2895600" y="286702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3491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3492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19237"/>
            <a:ext cx="8229600" cy="1223963"/>
          </a:xfrm>
        </p:spPr>
        <p:txBody>
          <a:bodyPr/>
          <a:lstStyle/>
          <a:p>
            <a:r>
              <a:rPr lang="en-US" sz="2400" smtClean="0"/>
              <a:t>On every edge of the trajectory, heading is well-defined</a:t>
            </a:r>
          </a:p>
          <a:p>
            <a:r>
              <a:rPr lang="en-US" sz="2400" smtClean="0"/>
              <a:t>Similarity can mean: in the same cardinal direction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495" name="TextBox 41"/>
          <p:cNvSpPr txBox="1">
            <a:spLocks noChangeArrowheads="1"/>
          </p:cNvSpPr>
          <p:nvPr/>
        </p:nvSpPr>
        <p:spPr bwMode="auto">
          <a:xfrm>
            <a:off x="1403350" y="2636838"/>
            <a:ext cx="134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Northbound</a:t>
            </a:r>
          </a:p>
        </p:txBody>
      </p:sp>
      <p:sp>
        <p:nvSpPr>
          <p:cNvPr id="63496" name="TextBox 42"/>
          <p:cNvSpPr txBox="1">
            <a:spLocks noChangeArrowheads="1"/>
          </p:cNvSpPr>
          <p:nvPr/>
        </p:nvSpPr>
        <p:spPr bwMode="auto">
          <a:xfrm>
            <a:off x="2627313" y="3644900"/>
            <a:ext cx="56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East</a:t>
            </a:r>
          </a:p>
        </p:txBody>
      </p:sp>
      <p:sp>
        <p:nvSpPr>
          <p:cNvPr id="63497" name="TextBox 43"/>
          <p:cNvSpPr txBox="1">
            <a:spLocks noChangeArrowheads="1"/>
          </p:cNvSpPr>
          <p:nvPr/>
        </p:nvSpPr>
        <p:spPr bwMode="auto">
          <a:xfrm>
            <a:off x="755650" y="3644900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West</a:t>
            </a:r>
          </a:p>
        </p:txBody>
      </p:sp>
      <p:sp>
        <p:nvSpPr>
          <p:cNvPr id="63498" name="TextBox 44"/>
          <p:cNvSpPr txBox="1">
            <a:spLocks noChangeArrowheads="1"/>
          </p:cNvSpPr>
          <p:nvPr/>
        </p:nvSpPr>
        <p:spPr bwMode="auto">
          <a:xfrm>
            <a:off x="1692275" y="4652963"/>
            <a:ext cx="731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South</a:t>
            </a:r>
          </a:p>
        </p:txBody>
      </p:sp>
      <p:sp>
        <p:nvSpPr>
          <p:cNvPr id="63499" name="Oval 7"/>
          <p:cNvSpPr>
            <a:spLocks noChangeArrowheads="1"/>
          </p:cNvSpPr>
          <p:nvPr/>
        </p:nvSpPr>
        <p:spPr bwMode="auto">
          <a:xfrm>
            <a:off x="4500563" y="26368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0" name="Oval 7"/>
          <p:cNvSpPr>
            <a:spLocks noChangeArrowheads="1"/>
          </p:cNvSpPr>
          <p:nvPr/>
        </p:nvSpPr>
        <p:spPr bwMode="auto">
          <a:xfrm>
            <a:off x="5219700" y="33575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1" name="Oval 7"/>
          <p:cNvSpPr>
            <a:spLocks noChangeArrowheads="1"/>
          </p:cNvSpPr>
          <p:nvPr/>
        </p:nvSpPr>
        <p:spPr bwMode="auto">
          <a:xfrm>
            <a:off x="5940425" y="40767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2" name="Oval 7"/>
          <p:cNvSpPr>
            <a:spLocks noChangeArrowheads="1"/>
          </p:cNvSpPr>
          <p:nvPr/>
        </p:nvSpPr>
        <p:spPr bwMode="auto">
          <a:xfrm>
            <a:off x="6659563" y="47974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3" name="Oval 7"/>
          <p:cNvSpPr>
            <a:spLocks noChangeArrowheads="1"/>
          </p:cNvSpPr>
          <p:nvPr/>
        </p:nvSpPr>
        <p:spPr bwMode="auto">
          <a:xfrm>
            <a:off x="7380288" y="55165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4" name="Oval 7"/>
          <p:cNvSpPr>
            <a:spLocks noChangeArrowheads="1"/>
          </p:cNvSpPr>
          <p:nvPr/>
        </p:nvSpPr>
        <p:spPr bwMode="auto">
          <a:xfrm>
            <a:off x="4787900" y="3068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5" name="Oval 7"/>
          <p:cNvSpPr>
            <a:spLocks noChangeArrowheads="1"/>
          </p:cNvSpPr>
          <p:nvPr/>
        </p:nvSpPr>
        <p:spPr bwMode="auto">
          <a:xfrm>
            <a:off x="5508625" y="37893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6" name="Oval 7"/>
          <p:cNvSpPr>
            <a:spLocks noChangeArrowheads="1"/>
          </p:cNvSpPr>
          <p:nvPr/>
        </p:nvSpPr>
        <p:spPr bwMode="auto">
          <a:xfrm>
            <a:off x="6227763" y="45085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3507" name="Oval 7"/>
          <p:cNvSpPr>
            <a:spLocks noChangeArrowheads="1"/>
          </p:cNvSpPr>
          <p:nvPr/>
        </p:nvSpPr>
        <p:spPr bwMode="auto">
          <a:xfrm>
            <a:off x="6948488" y="52292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rot="16200000" flipH="1">
            <a:off x="4606131" y="2847182"/>
            <a:ext cx="212725" cy="1508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986338" y="3222625"/>
            <a:ext cx="192087" cy="1349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 flipH="1" flipV="1">
            <a:off x="1871662" y="3392488"/>
            <a:ext cx="576263" cy="2174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11" name="Oval 16"/>
          <p:cNvSpPr>
            <a:spLocks noChangeArrowheads="1"/>
          </p:cNvSpPr>
          <p:nvPr/>
        </p:nvSpPr>
        <p:spPr bwMode="auto">
          <a:xfrm>
            <a:off x="1979613" y="37163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Freeform 58"/>
          <p:cNvSpPr/>
          <p:nvPr/>
        </p:nvSpPr>
        <p:spPr>
          <a:xfrm>
            <a:off x="4562475" y="2714625"/>
            <a:ext cx="2895600" cy="2867025"/>
          </a:xfrm>
          <a:custGeom>
            <a:avLst/>
            <a:gdLst>
              <a:gd name="connsiteX0" fmla="*/ 0 w 2895600"/>
              <a:gd name="connsiteY0" fmla="*/ 0 h 2867025"/>
              <a:gd name="connsiteX1" fmla="*/ 304800 w 2895600"/>
              <a:gd name="connsiteY1" fmla="*/ 428625 h 2867025"/>
              <a:gd name="connsiteX2" fmla="*/ 733425 w 2895600"/>
              <a:gd name="connsiteY2" fmla="*/ 723900 h 2867025"/>
              <a:gd name="connsiteX3" fmla="*/ 1019175 w 2895600"/>
              <a:gd name="connsiteY3" fmla="*/ 1152525 h 2867025"/>
              <a:gd name="connsiteX4" fmla="*/ 1457325 w 2895600"/>
              <a:gd name="connsiteY4" fmla="*/ 1438275 h 2867025"/>
              <a:gd name="connsiteX5" fmla="*/ 1743075 w 2895600"/>
              <a:gd name="connsiteY5" fmla="*/ 1866900 h 2867025"/>
              <a:gd name="connsiteX6" fmla="*/ 2171700 w 2895600"/>
              <a:gd name="connsiteY6" fmla="*/ 2162175 h 2867025"/>
              <a:gd name="connsiteX7" fmla="*/ 2457450 w 2895600"/>
              <a:gd name="connsiteY7" fmla="*/ 2581275 h 2867025"/>
              <a:gd name="connsiteX8" fmla="*/ 2895600 w 2895600"/>
              <a:gd name="connsiteY8" fmla="*/ 2867025 h 286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5600" h="2867025">
                <a:moveTo>
                  <a:pt x="0" y="0"/>
                </a:moveTo>
                <a:lnTo>
                  <a:pt x="304800" y="428625"/>
                </a:lnTo>
                <a:lnTo>
                  <a:pt x="733425" y="723900"/>
                </a:lnTo>
                <a:lnTo>
                  <a:pt x="1019175" y="1152525"/>
                </a:lnTo>
                <a:lnTo>
                  <a:pt x="1457325" y="1438275"/>
                </a:lnTo>
                <a:lnTo>
                  <a:pt x="1743075" y="1866900"/>
                </a:lnTo>
                <a:lnTo>
                  <a:pt x="2171700" y="2162175"/>
                </a:lnTo>
                <a:lnTo>
                  <a:pt x="2457450" y="2581275"/>
                </a:lnTo>
                <a:lnTo>
                  <a:pt x="2895600" y="286702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4515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451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19237"/>
            <a:ext cx="8229600" cy="1223963"/>
          </a:xfrm>
        </p:spPr>
        <p:txBody>
          <a:bodyPr/>
          <a:lstStyle/>
          <a:p>
            <a:r>
              <a:rPr lang="en-US" sz="2400" smtClean="0"/>
              <a:t>On every edge of the trajectory, heading is well-defined</a:t>
            </a:r>
          </a:p>
          <a:p>
            <a:r>
              <a:rPr lang="en-US" sz="2400" smtClean="0"/>
              <a:t>Similarity can mean: in the same cardinal direction</a:t>
            </a:r>
          </a:p>
        </p:txBody>
      </p:sp>
      <p:cxnSp>
        <p:nvCxnSpPr>
          <p:cNvPr id="39" name="Straight Connector 38"/>
          <p:cNvCxnSpPr/>
          <p:nvPr/>
        </p:nvCxnSpPr>
        <p:spPr>
          <a:xfrm rot="16200000" flipH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1331913" y="3068638"/>
            <a:ext cx="1439862" cy="1439862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19" name="TextBox 41"/>
          <p:cNvSpPr txBox="1">
            <a:spLocks noChangeArrowheads="1"/>
          </p:cNvSpPr>
          <p:nvPr/>
        </p:nvSpPr>
        <p:spPr bwMode="auto">
          <a:xfrm>
            <a:off x="1403350" y="2636838"/>
            <a:ext cx="13446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Northbound</a:t>
            </a:r>
          </a:p>
        </p:txBody>
      </p:sp>
      <p:sp>
        <p:nvSpPr>
          <p:cNvPr id="64520" name="TextBox 42"/>
          <p:cNvSpPr txBox="1">
            <a:spLocks noChangeArrowheads="1"/>
          </p:cNvSpPr>
          <p:nvPr/>
        </p:nvSpPr>
        <p:spPr bwMode="auto">
          <a:xfrm>
            <a:off x="2627313" y="3644900"/>
            <a:ext cx="5683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East</a:t>
            </a:r>
          </a:p>
        </p:txBody>
      </p:sp>
      <p:sp>
        <p:nvSpPr>
          <p:cNvPr id="64521" name="TextBox 43"/>
          <p:cNvSpPr txBox="1">
            <a:spLocks noChangeArrowheads="1"/>
          </p:cNvSpPr>
          <p:nvPr/>
        </p:nvSpPr>
        <p:spPr bwMode="auto">
          <a:xfrm>
            <a:off x="755650" y="3644900"/>
            <a:ext cx="660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West</a:t>
            </a:r>
          </a:p>
        </p:txBody>
      </p:sp>
      <p:sp>
        <p:nvSpPr>
          <p:cNvPr id="64522" name="TextBox 44"/>
          <p:cNvSpPr txBox="1">
            <a:spLocks noChangeArrowheads="1"/>
          </p:cNvSpPr>
          <p:nvPr/>
        </p:nvSpPr>
        <p:spPr bwMode="auto">
          <a:xfrm>
            <a:off x="1692275" y="4652963"/>
            <a:ext cx="7318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South</a:t>
            </a:r>
          </a:p>
        </p:txBody>
      </p:sp>
      <p:sp>
        <p:nvSpPr>
          <p:cNvPr id="64523" name="Oval 7"/>
          <p:cNvSpPr>
            <a:spLocks noChangeArrowheads="1"/>
          </p:cNvSpPr>
          <p:nvPr/>
        </p:nvSpPr>
        <p:spPr bwMode="auto">
          <a:xfrm>
            <a:off x="4500563" y="26368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4" name="Oval 7"/>
          <p:cNvSpPr>
            <a:spLocks noChangeArrowheads="1"/>
          </p:cNvSpPr>
          <p:nvPr/>
        </p:nvSpPr>
        <p:spPr bwMode="auto">
          <a:xfrm>
            <a:off x="5219700" y="33575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5" name="Oval 7"/>
          <p:cNvSpPr>
            <a:spLocks noChangeArrowheads="1"/>
          </p:cNvSpPr>
          <p:nvPr/>
        </p:nvSpPr>
        <p:spPr bwMode="auto">
          <a:xfrm>
            <a:off x="5940425" y="407670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6" name="Oval 7"/>
          <p:cNvSpPr>
            <a:spLocks noChangeArrowheads="1"/>
          </p:cNvSpPr>
          <p:nvPr/>
        </p:nvSpPr>
        <p:spPr bwMode="auto">
          <a:xfrm>
            <a:off x="6659563" y="47974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7" name="Oval 7"/>
          <p:cNvSpPr>
            <a:spLocks noChangeArrowheads="1"/>
          </p:cNvSpPr>
          <p:nvPr/>
        </p:nvSpPr>
        <p:spPr bwMode="auto">
          <a:xfrm>
            <a:off x="7380288" y="55165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8" name="Oval 7"/>
          <p:cNvSpPr>
            <a:spLocks noChangeArrowheads="1"/>
          </p:cNvSpPr>
          <p:nvPr/>
        </p:nvSpPr>
        <p:spPr bwMode="auto">
          <a:xfrm>
            <a:off x="4787900" y="30686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29" name="Oval 7"/>
          <p:cNvSpPr>
            <a:spLocks noChangeArrowheads="1"/>
          </p:cNvSpPr>
          <p:nvPr/>
        </p:nvSpPr>
        <p:spPr bwMode="auto">
          <a:xfrm>
            <a:off x="5508625" y="37893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30" name="Oval 7"/>
          <p:cNvSpPr>
            <a:spLocks noChangeArrowheads="1"/>
          </p:cNvSpPr>
          <p:nvPr/>
        </p:nvSpPr>
        <p:spPr bwMode="auto">
          <a:xfrm>
            <a:off x="6227763" y="450850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31" name="Oval 7"/>
          <p:cNvSpPr>
            <a:spLocks noChangeArrowheads="1"/>
          </p:cNvSpPr>
          <p:nvPr/>
        </p:nvSpPr>
        <p:spPr bwMode="auto">
          <a:xfrm>
            <a:off x="6948488" y="52292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4532" name="TextBox 62"/>
          <p:cNvSpPr txBox="1">
            <a:spLocks noChangeArrowheads="1"/>
          </p:cNvSpPr>
          <p:nvPr/>
        </p:nvSpPr>
        <p:spPr bwMode="auto">
          <a:xfrm>
            <a:off x="3851275" y="4581525"/>
            <a:ext cx="2233613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latin typeface="Calibri" pitchFamily="34" charset="0"/>
              </a:rPr>
              <a:t>We would segment </a:t>
            </a:r>
            <a:br>
              <a:rPr lang="en-US" sz="2000">
                <a:latin typeface="Calibri" pitchFamily="34" charset="0"/>
              </a:rPr>
            </a:br>
            <a:r>
              <a:rPr lang="en-US" sz="2000">
                <a:latin typeface="Calibri" pitchFamily="34" charset="0"/>
              </a:rPr>
              <a:t>at every vertex, </a:t>
            </a:r>
            <a:br>
              <a:rPr lang="en-US" sz="2000">
                <a:latin typeface="Calibri" pitchFamily="34" charset="0"/>
              </a:rPr>
            </a:br>
            <a:r>
              <a:rPr lang="en-US" sz="2000">
                <a:latin typeface="Calibri" pitchFamily="34" charset="0"/>
              </a:rPr>
              <a:t>while we want one single segment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 rot="5400000" flipH="1" flipV="1">
            <a:off x="1871662" y="3392488"/>
            <a:ext cx="576263" cy="217488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534" name="Oval 16"/>
          <p:cNvSpPr>
            <a:spLocks noChangeArrowheads="1"/>
          </p:cNvSpPr>
          <p:nvPr/>
        </p:nvSpPr>
        <p:spPr bwMode="auto">
          <a:xfrm>
            <a:off x="1979613" y="37163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rot="16200000" flipH="1">
            <a:off x="4606131" y="2847182"/>
            <a:ext cx="212725" cy="1508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4986338" y="3222625"/>
            <a:ext cx="192087" cy="1349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5219700" y="1963737"/>
            <a:ext cx="1903413" cy="1008063"/>
            <a:chOff x="6257925" y="2522543"/>
            <a:chExt cx="1902657" cy="1008082"/>
          </a:xfrm>
        </p:grpSpPr>
        <p:sp>
          <p:nvSpPr>
            <p:cNvPr id="70" name="Freeform 69"/>
            <p:cNvSpPr/>
            <p:nvPr/>
          </p:nvSpPr>
          <p:spPr>
            <a:xfrm>
              <a:off x="6257925" y="2522543"/>
              <a:ext cx="1571001" cy="487372"/>
            </a:xfrm>
            <a:custGeom>
              <a:avLst/>
              <a:gdLst>
                <a:gd name="connsiteX0" fmla="*/ 0 w 1571625"/>
                <a:gd name="connsiteY0" fmla="*/ 487357 h 487357"/>
                <a:gd name="connsiteX1" fmla="*/ 28575 w 1571625"/>
                <a:gd name="connsiteY1" fmla="*/ 477832 h 487357"/>
                <a:gd name="connsiteX2" fmla="*/ 247650 w 1571625"/>
                <a:gd name="connsiteY2" fmla="*/ 439732 h 487357"/>
                <a:gd name="connsiteX3" fmla="*/ 276225 w 1571625"/>
                <a:gd name="connsiteY3" fmla="*/ 430207 h 487357"/>
                <a:gd name="connsiteX4" fmla="*/ 400050 w 1571625"/>
                <a:gd name="connsiteY4" fmla="*/ 411157 h 487357"/>
                <a:gd name="connsiteX5" fmla="*/ 466725 w 1571625"/>
                <a:gd name="connsiteY5" fmla="*/ 382582 h 487357"/>
                <a:gd name="connsiteX6" fmla="*/ 504825 w 1571625"/>
                <a:gd name="connsiteY6" fmla="*/ 373057 h 487357"/>
                <a:gd name="connsiteX7" fmla="*/ 552450 w 1571625"/>
                <a:gd name="connsiteY7" fmla="*/ 344482 h 487357"/>
                <a:gd name="connsiteX8" fmla="*/ 657225 w 1571625"/>
                <a:gd name="connsiteY8" fmla="*/ 306382 h 487357"/>
                <a:gd name="connsiteX9" fmla="*/ 685800 w 1571625"/>
                <a:gd name="connsiteY9" fmla="*/ 287332 h 487357"/>
                <a:gd name="connsiteX10" fmla="*/ 771525 w 1571625"/>
                <a:gd name="connsiteY10" fmla="*/ 268282 h 487357"/>
                <a:gd name="connsiteX11" fmla="*/ 819150 w 1571625"/>
                <a:gd name="connsiteY11" fmla="*/ 249232 h 487357"/>
                <a:gd name="connsiteX12" fmla="*/ 876300 w 1571625"/>
                <a:gd name="connsiteY12" fmla="*/ 230182 h 487357"/>
                <a:gd name="connsiteX13" fmla="*/ 904875 w 1571625"/>
                <a:gd name="connsiteY13" fmla="*/ 211132 h 487357"/>
                <a:gd name="connsiteX14" fmla="*/ 1009650 w 1571625"/>
                <a:gd name="connsiteY14" fmla="*/ 173032 h 487357"/>
                <a:gd name="connsiteX15" fmla="*/ 1057275 w 1571625"/>
                <a:gd name="connsiteY15" fmla="*/ 144457 h 487357"/>
                <a:gd name="connsiteX16" fmla="*/ 1114425 w 1571625"/>
                <a:gd name="connsiteY16" fmla="*/ 125407 h 487357"/>
                <a:gd name="connsiteX17" fmla="*/ 1152525 w 1571625"/>
                <a:gd name="connsiteY17" fmla="*/ 106357 h 487357"/>
                <a:gd name="connsiteX18" fmla="*/ 1247775 w 1571625"/>
                <a:gd name="connsiteY18" fmla="*/ 68257 h 487357"/>
                <a:gd name="connsiteX19" fmla="*/ 1285875 w 1571625"/>
                <a:gd name="connsiteY19" fmla="*/ 49207 h 487357"/>
                <a:gd name="connsiteX20" fmla="*/ 1409700 w 1571625"/>
                <a:gd name="connsiteY20" fmla="*/ 20632 h 487357"/>
                <a:gd name="connsiteX21" fmla="*/ 1514475 w 1571625"/>
                <a:gd name="connsiteY21" fmla="*/ 1582 h 487357"/>
                <a:gd name="connsiteX22" fmla="*/ 1571625 w 1571625"/>
                <a:gd name="connsiteY22" fmla="*/ 1582 h 487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71625" h="487357">
                  <a:moveTo>
                    <a:pt x="0" y="487357"/>
                  </a:moveTo>
                  <a:cubicBezTo>
                    <a:pt x="9525" y="484182"/>
                    <a:pt x="18750" y="479900"/>
                    <a:pt x="28575" y="477832"/>
                  </a:cubicBezTo>
                  <a:cubicBezTo>
                    <a:pt x="143674" y="453601"/>
                    <a:pt x="155597" y="452882"/>
                    <a:pt x="247650" y="439732"/>
                  </a:cubicBezTo>
                  <a:cubicBezTo>
                    <a:pt x="257175" y="436557"/>
                    <a:pt x="266424" y="432385"/>
                    <a:pt x="276225" y="430207"/>
                  </a:cubicBezTo>
                  <a:cubicBezTo>
                    <a:pt x="300014" y="424921"/>
                    <a:pt x="378781" y="414195"/>
                    <a:pt x="400050" y="411157"/>
                  </a:cubicBezTo>
                  <a:cubicBezTo>
                    <a:pt x="422275" y="401632"/>
                    <a:pt x="444001" y="390845"/>
                    <a:pt x="466725" y="382582"/>
                  </a:cubicBezTo>
                  <a:cubicBezTo>
                    <a:pt x="479028" y="378108"/>
                    <a:pt x="492862" y="378374"/>
                    <a:pt x="504825" y="373057"/>
                  </a:cubicBezTo>
                  <a:cubicBezTo>
                    <a:pt x="521743" y="365538"/>
                    <a:pt x="535596" y="352143"/>
                    <a:pt x="552450" y="344482"/>
                  </a:cubicBezTo>
                  <a:cubicBezTo>
                    <a:pt x="650251" y="300027"/>
                    <a:pt x="570154" y="349917"/>
                    <a:pt x="657225" y="306382"/>
                  </a:cubicBezTo>
                  <a:cubicBezTo>
                    <a:pt x="667464" y="301262"/>
                    <a:pt x="675561" y="292452"/>
                    <a:pt x="685800" y="287332"/>
                  </a:cubicBezTo>
                  <a:cubicBezTo>
                    <a:pt x="709248" y="275608"/>
                    <a:pt x="749575" y="271940"/>
                    <a:pt x="771525" y="268282"/>
                  </a:cubicBezTo>
                  <a:cubicBezTo>
                    <a:pt x="787400" y="261932"/>
                    <a:pt x="803082" y="255075"/>
                    <a:pt x="819150" y="249232"/>
                  </a:cubicBezTo>
                  <a:cubicBezTo>
                    <a:pt x="838021" y="242370"/>
                    <a:pt x="857950" y="238337"/>
                    <a:pt x="876300" y="230182"/>
                  </a:cubicBezTo>
                  <a:cubicBezTo>
                    <a:pt x="886761" y="225533"/>
                    <a:pt x="894636" y="216252"/>
                    <a:pt x="904875" y="211132"/>
                  </a:cubicBezTo>
                  <a:cubicBezTo>
                    <a:pt x="991946" y="167597"/>
                    <a:pt x="911849" y="217487"/>
                    <a:pt x="1009650" y="173032"/>
                  </a:cubicBezTo>
                  <a:cubicBezTo>
                    <a:pt x="1026504" y="165371"/>
                    <a:pt x="1040421" y="152118"/>
                    <a:pt x="1057275" y="144457"/>
                  </a:cubicBezTo>
                  <a:cubicBezTo>
                    <a:pt x="1075556" y="136148"/>
                    <a:pt x="1095781" y="132865"/>
                    <a:pt x="1114425" y="125407"/>
                  </a:cubicBezTo>
                  <a:cubicBezTo>
                    <a:pt x="1127608" y="120134"/>
                    <a:pt x="1139474" y="111950"/>
                    <a:pt x="1152525" y="106357"/>
                  </a:cubicBezTo>
                  <a:cubicBezTo>
                    <a:pt x="1183956" y="92887"/>
                    <a:pt x="1217189" y="83550"/>
                    <a:pt x="1247775" y="68257"/>
                  </a:cubicBezTo>
                  <a:cubicBezTo>
                    <a:pt x="1260475" y="61907"/>
                    <a:pt x="1272692" y="54480"/>
                    <a:pt x="1285875" y="49207"/>
                  </a:cubicBezTo>
                  <a:cubicBezTo>
                    <a:pt x="1349809" y="23633"/>
                    <a:pt x="1339374" y="32353"/>
                    <a:pt x="1409700" y="20632"/>
                  </a:cubicBezTo>
                  <a:cubicBezTo>
                    <a:pt x="1441594" y="15316"/>
                    <a:pt x="1482713" y="4229"/>
                    <a:pt x="1514475" y="1582"/>
                  </a:cubicBezTo>
                  <a:cubicBezTo>
                    <a:pt x="1533459" y="0"/>
                    <a:pt x="1552575" y="1582"/>
                    <a:pt x="1571625" y="1582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6343616" y="2600332"/>
              <a:ext cx="1428183" cy="241305"/>
            </a:xfrm>
            <a:custGeom>
              <a:avLst/>
              <a:gdLst>
                <a:gd name="connsiteX0" fmla="*/ 0 w 1428750"/>
                <a:gd name="connsiteY0" fmla="*/ 476 h 242090"/>
                <a:gd name="connsiteX1" fmla="*/ 76200 w 1428750"/>
                <a:gd name="connsiteY1" fmla="*/ 19526 h 242090"/>
                <a:gd name="connsiteX2" fmla="*/ 161925 w 1428750"/>
                <a:gd name="connsiteY2" fmla="*/ 48101 h 242090"/>
                <a:gd name="connsiteX3" fmla="*/ 238125 w 1428750"/>
                <a:gd name="connsiteY3" fmla="*/ 86201 h 242090"/>
                <a:gd name="connsiteX4" fmla="*/ 266700 w 1428750"/>
                <a:gd name="connsiteY4" fmla="*/ 95726 h 242090"/>
                <a:gd name="connsiteX5" fmla="*/ 304800 w 1428750"/>
                <a:gd name="connsiteY5" fmla="*/ 114776 h 242090"/>
                <a:gd name="connsiteX6" fmla="*/ 352425 w 1428750"/>
                <a:gd name="connsiteY6" fmla="*/ 124301 h 242090"/>
                <a:gd name="connsiteX7" fmla="*/ 381000 w 1428750"/>
                <a:gd name="connsiteY7" fmla="*/ 133826 h 242090"/>
                <a:gd name="connsiteX8" fmla="*/ 457200 w 1428750"/>
                <a:gd name="connsiteY8" fmla="*/ 152876 h 242090"/>
                <a:gd name="connsiteX9" fmla="*/ 485775 w 1428750"/>
                <a:gd name="connsiteY9" fmla="*/ 162401 h 242090"/>
                <a:gd name="connsiteX10" fmla="*/ 581025 w 1428750"/>
                <a:gd name="connsiteY10" fmla="*/ 171926 h 242090"/>
                <a:gd name="connsiteX11" fmla="*/ 1076325 w 1428750"/>
                <a:gd name="connsiteY11" fmla="*/ 181451 h 242090"/>
                <a:gd name="connsiteX12" fmla="*/ 1181100 w 1428750"/>
                <a:gd name="connsiteY12" fmla="*/ 190976 h 242090"/>
                <a:gd name="connsiteX13" fmla="*/ 1333500 w 1428750"/>
                <a:gd name="connsiteY13" fmla="*/ 210026 h 242090"/>
                <a:gd name="connsiteX14" fmla="*/ 1362075 w 1428750"/>
                <a:gd name="connsiteY14" fmla="*/ 219551 h 242090"/>
                <a:gd name="connsiteX15" fmla="*/ 1390650 w 1428750"/>
                <a:gd name="connsiteY15" fmla="*/ 238601 h 242090"/>
                <a:gd name="connsiteX16" fmla="*/ 1428750 w 1428750"/>
                <a:gd name="connsiteY16" fmla="*/ 238601 h 242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28750" h="242090">
                  <a:moveTo>
                    <a:pt x="0" y="476"/>
                  </a:moveTo>
                  <a:cubicBezTo>
                    <a:pt x="96826" y="19841"/>
                    <a:pt x="7859" y="0"/>
                    <a:pt x="76200" y="19526"/>
                  </a:cubicBezTo>
                  <a:cubicBezTo>
                    <a:pt x="125976" y="33748"/>
                    <a:pt x="108560" y="23471"/>
                    <a:pt x="161925" y="48101"/>
                  </a:cubicBezTo>
                  <a:cubicBezTo>
                    <a:pt x="187709" y="60001"/>
                    <a:pt x="211184" y="77221"/>
                    <a:pt x="238125" y="86201"/>
                  </a:cubicBezTo>
                  <a:cubicBezTo>
                    <a:pt x="247650" y="89376"/>
                    <a:pt x="257472" y="91771"/>
                    <a:pt x="266700" y="95726"/>
                  </a:cubicBezTo>
                  <a:cubicBezTo>
                    <a:pt x="279751" y="101319"/>
                    <a:pt x="291330" y="110286"/>
                    <a:pt x="304800" y="114776"/>
                  </a:cubicBezTo>
                  <a:cubicBezTo>
                    <a:pt x="320159" y="119896"/>
                    <a:pt x="336719" y="120374"/>
                    <a:pt x="352425" y="124301"/>
                  </a:cubicBezTo>
                  <a:cubicBezTo>
                    <a:pt x="362165" y="126736"/>
                    <a:pt x="371314" y="131184"/>
                    <a:pt x="381000" y="133826"/>
                  </a:cubicBezTo>
                  <a:cubicBezTo>
                    <a:pt x="406259" y="140715"/>
                    <a:pt x="432362" y="144597"/>
                    <a:pt x="457200" y="152876"/>
                  </a:cubicBezTo>
                  <a:cubicBezTo>
                    <a:pt x="466725" y="156051"/>
                    <a:pt x="475852" y="160874"/>
                    <a:pt x="485775" y="162401"/>
                  </a:cubicBezTo>
                  <a:cubicBezTo>
                    <a:pt x="517312" y="167253"/>
                    <a:pt x="549133" y="170897"/>
                    <a:pt x="581025" y="171926"/>
                  </a:cubicBezTo>
                  <a:cubicBezTo>
                    <a:pt x="746070" y="177250"/>
                    <a:pt x="911225" y="178276"/>
                    <a:pt x="1076325" y="181451"/>
                  </a:cubicBezTo>
                  <a:cubicBezTo>
                    <a:pt x="1111250" y="184626"/>
                    <a:pt x="1146245" y="187103"/>
                    <a:pt x="1181100" y="190976"/>
                  </a:cubicBezTo>
                  <a:cubicBezTo>
                    <a:pt x="1231982" y="196630"/>
                    <a:pt x="1333500" y="210026"/>
                    <a:pt x="1333500" y="210026"/>
                  </a:cubicBezTo>
                  <a:cubicBezTo>
                    <a:pt x="1343025" y="213201"/>
                    <a:pt x="1353095" y="215061"/>
                    <a:pt x="1362075" y="219551"/>
                  </a:cubicBezTo>
                  <a:cubicBezTo>
                    <a:pt x="1372314" y="224671"/>
                    <a:pt x="1379643" y="235456"/>
                    <a:pt x="1390650" y="238601"/>
                  </a:cubicBezTo>
                  <a:cubicBezTo>
                    <a:pt x="1402861" y="242090"/>
                    <a:pt x="1416050" y="238601"/>
                    <a:pt x="1428750" y="238601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64540" name="TextBox 73"/>
            <p:cNvSpPr txBox="1">
              <a:spLocks noChangeArrowheads="1"/>
            </p:cNvSpPr>
            <p:nvPr/>
          </p:nvSpPr>
          <p:spPr bwMode="auto">
            <a:xfrm>
              <a:off x="6876256" y="3068960"/>
              <a:ext cx="1284326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1">
                  <a:latin typeface="Calibri" pitchFamily="34" charset="0"/>
                </a:rPr>
                <a:t>bad idea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ctrTitle"/>
          </p:nvPr>
        </p:nvSpPr>
        <p:spPr>
          <a:xfrm>
            <a:off x="685800" y="1609725"/>
            <a:ext cx="7772400" cy="1470025"/>
          </a:xfrm>
        </p:spPr>
        <p:txBody>
          <a:bodyPr/>
          <a:lstStyle/>
          <a:p>
            <a:r>
              <a:rPr lang="en-US" sz="6000" dirty="0" smtClean="0"/>
              <a:t>Trajectory </a:t>
            </a:r>
            <a:r>
              <a:rPr lang="en-US" sz="6000" dirty="0" smtClean="0"/>
              <a:t>Data: Analysis and Patterns</a:t>
            </a:r>
            <a:endParaRPr lang="en-US" sz="6000" dirty="0" smtClean="0"/>
          </a:p>
        </p:txBody>
      </p:sp>
      <p:sp>
        <p:nvSpPr>
          <p:cNvPr id="13314" name="Subtitle 2"/>
          <p:cNvSpPr>
            <a:spLocks noGrp="1"/>
          </p:cNvSpPr>
          <p:nvPr>
            <p:ph type="subTitle" idx="1"/>
          </p:nvPr>
        </p:nvSpPr>
        <p:spPr>
          <a:xfrm>
            <a:off x="1104900" y="4191000"/>
            <a:ext cx="7000875" cy="14097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Pattern Recognition 2015/2016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5539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dirty="0" smtClean="0"/>
              <a:t>Use </a:t>
            </a:r>
            <a:r>
              <a:rPr lang="en-US" sz="2400" b="1" i="1" dirty="0" smtClean="0"/>
              <a:t>relative</a:t>
            </a:r>
            <a:r>
              <a:rPr lang="en-US" sz="2400" dirty="0" smtClean="0"/>
              <a:t> directions: We require that within any single segment the headings are within an angle </a:t>
            </a:r>
            <a:r>
              <a:rPr lang="en-US" sz="2400" dirty="0" smtClean="0">
                <a:sym typeface="Symbol" pitchFamily="18" charset="2"/>
              </a:rPr>
              <a:t></a:t>
            </a:r>
            <a:r>
              <a:rPr lang="en-US" sz="2400" dirty="0" smtClean="0"/>
              <a:t>/2 everywhere</a:t>
            </a:r>
          </a:p>
        </p:txBody>
      </p:sp>
      <p:sp>
        <p:nvSpPr>
          <p:cNvPr id="65540" name="Freeform 4"/>
          <p:cNvSpPr>
            <a:spLocks/>
          </p:cNvSpPr>
          <p:nvPr/>
        </p:nvSpPr>
        <p:spPr bwMode="auto">
          <a:xfrm>
            <a:off x="2703513" y="2684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Oval 5"/>
          <p:cNvSpPr>
            <a:spLocks noChangeArrowheads="1"/>
          </p:cNvSpPr>
          <p:nvPr/>
        </p:nvSpPr>
        <p:spPr bwMode="auto">
          <a:xfrm>
            <a:off x="2779713" y="4284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2" name="Oval 6"/>
          <p:cNvSpPr>
            <a:spLocks noChangeArrowheads="1"/>
          </p:cNvSpPr>
          <p:nvPr/>
        </p:nvSpPr>
        <p:spPr bwMode="auto">
          <a:xfrm>
            <a:off x="5038725" y="3765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3" name="Oval 7"/>
          <p:cNvSpPr>
            <a:spLocks noChangeArrowheads="1"/>
          </p:cNvSpPr>
          <p:nvPr/>
        </p:nvSpPr>
        <p:spPr bwMode="auto">
          <a:xfrm>
            <a:off x="43037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4" name="Oval 8"/>
          <p:cNvSpPr>
            <a:spLocks noChangeArrowheads="1"/>
          </p:cNvSpPr>
          <p:nvPr/>
        </p:nvSpPr>
        <p:spPr bwMode="auto">
          <a:xfrm>
            <a:off x="3617913" y="3141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5" name="Oval 9"/>
          <p:cNvSpPr>
            <a:spLocks noChangeArrowheads="1"/>
          </p:cNvSpPr>
          <p:nvPr/>
        </p:nvSpPr>
        <p:spPr bwMode="auto">
          <a:xfrm>
            <a:off x="3008313" y="3446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6" name="Oval 10"/>
          <p:cNvSpPr>
            <a:spLocks noChangeArrowheads="1"/>
          </p:cNvSpPr>
          <p:nvPr/>
        </p:nvSpPr>
        <p:spPr bwMode="auto">
          <a:xfrm>
            <a:off x="5065713" y="3217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7" name="Oval 11"/>
          <p:cNvSpPr>
            <a:spLocks noChangeArrowheads="1"/>
          </p:cNvSpPr>
          <p:nvPr/>
        </p:nvSpPr>
        <p:spPr bwMode="auto">
          <a:xfrm>
            <a:off x="5370513" y="2760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8" name="Oval 12"/>
          <p:cNvSpPr>
            <a:spLocks noChangeArrowheads="1"/>
          </p:cNvSpPr>
          <p:nvPr/>
        </p:nvSpPr>
        <p:spPr bwMode="auto">
          <a:xfrm>
            <a:off x="5522913" y="4132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49" name="Oval 13"/>
          <p:cNvSpPr>
            <a:spLocks noChangeArrowheads="1"/>
          </p:cNvSpPr>
          <p:nvPr/>
        </p:nvSpPr>
        <p:spPr bwMode="auto">
          <a:xfrm>
            <a:off x="6056313" y="2836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0" name="Oval 14"/>
          <p:cNvSpPr>
            <a:spLocks noChangeArrowheads="1"/>
          </p:cNvSpPr>
          <p:nvPr/>
        </p:nvSpPr>
        <p:spPr bwMode="auto">
          <a:xfrm>
            <a:off x="63611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1" name="Oval 15"/>
          <p:cNvSpPr>
            <a:spLocks noChangeArrowheads="1"/>
          </p:cNvSpPr>
          <p:nvPr/>
        </p:nvSpPr>
        <p:spPr bwMode="auto">
          <a:xfrm>
            <a:off x="60848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2" name="Oval 16"/>
          <p:cNvSpPr>
            <a:spLocks noChangeArrowheads="1"/>
          </p:cNvSpPr>
          <p:nvPr/>
        </p:nvSpPr>
        <p:spPr bwMode="auto">
          <a:xfrm>
            <a:off x="2627313" y="2760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3" name="Oval 17"/>
          <p:cNvSpPr>
            <a:spLocks noChangeArrowheads="1"/>
          </p:cNvSpPr>
          <p:nvPr/>
        </p:nvSpPr>
        <p:spPr bwMode="auto">
          <a:xfrm>
            <a:off x="3541713" y="2608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4" name="Oval 18"/>
          <p:cNvSpPr>
            <a:spLocks noChangeArrowheads="1"/>
          </p:cNvSpPr>
          <p:nvPr/>
        </p:nvSpPr>
        <p:spPr bwMode="auto">
          <a:xfrm>
            <a:off x="4227513" y="2684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5555" name="Oval 19"/>
          <p:cNvSpPr>
            <a:spLocks noChangeArrowheads="1"/>
          </p:cNvSpPr>
          <p:nvPr/>
        </p:nvSpPr>
        <p:spPr bwMode="auto">
          <a:xfrm>
            <a:off x="4684713" y="2913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00375" y="2735263"/>
            <a:ext cx="309563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00475" y="2701925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4363" y="2825750"/>
            <a:ext cx="223837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743450" y="3349625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26050" y="3933825"/>
            <a:ext cx="274638" cy="1920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4002088"/>
            <a:ext cx="276225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191250" y="3636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176963" y="3125788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24513" y="2854325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19700" y="3001963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00575" y="3349625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881438" y="3278188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267075" y="3287713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847975" y="3883025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smtClean="0"/>
              <a:t>Use </a:t>
            </a:r>
            <a:r>
              <a:rPr lang="en-US" sz="2400" b="1" i="1" smtClean="0"/>
              <a:t>relative</a:t>
            </a:r>
            <a:r>
              <a:rPr lang="en-US" sz="2400" smtClean="0"/>
              <a:t> directions: We require that within any single segment the headings are within an angle </a:t>
            </a:r>
            <a:r>
              <a:rPr lang="en-US" sz="2400" smtClean="0">
                <a:sym typeface="Symbol" pitchFamily="18" charset="2"/>
              </a:rPr>
              <a:t></a:t>
            </a:r>
            <a:r>
              <a:rPr lang="en-US" sz="2400" smtClean="0"/>
              <a:t>/2 everywhere</a:t>
            </a:r>
          </a:p>
        </p:txBody>
      </p:sp>
      <p:sp>
        <p:nvSpPr>
          <p:cNvPr id="66564" name="Freeform 4"/>
          <p:cNvSpPr>
            <a:spLocks/>
          </p:cNvSpPr>
          <p:nvPr/>
        </p:nvSpPr>
        <p:spPr bwMode="auto">
          <a:xfrm>
            <a:off x="2703513" y="2684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6565" name="Oval 5"/>
          <p:cNvSpPr>
            <a:spLocks noChangeArrowheads="1"/>
          </p:cNvSpPr>
          <p:nvPr/>
        </p:nvSpPr>
        <p:spPr bwMode="auto">
          <a:xfrm>
            <a:off x="2779713" y="4284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66" name="Oval 6"/>
          <p:cNvSpPr>
            <a:spLocks noChangeArrowheads="1"/>
          </p:cNvSpPr>
          <p:nvPr/>
        </p:nvSpPr>
        <p:spPr bwMode="auto">
          <a:xfrm>
            <a:off x="5038725" y="3765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67" name="Oval 7"/>
          <p:cNvSpPr>
            <a:spLocks noChangeArrowheads="1"/>
          </p:cNvSpPr>
          <p:nvPr/>
        </p:nvSpPr>
        <p:spPr bwMode="auto">
          <a:xfrm>
            <a:off x="43037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68" name="Oval 8"/>
          <p:cNvSpPr>
            <a:spLocks noChangeArrowheads="1"/>
          </p:cNvSpPr>
          <p:nvPr/>
        </p:nvSpPr>
        <p:spPr bwMode="auto">
          <a:xfrm>
            <a:off x="3617913" y="3141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69" name="Oval 9"/>
          <p:cNvSpPr>
            <a:spLocks noChangeArrowheads="1"/>
          </p:cNvSpPr>
          <p:nvPr/>
        </p:nvSpPr>
        <p:spPr bwMode="auto">
          <a:xfrm>
            <a:off x="3008313" y="3446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0" name="Oval 10"/>
          <p:cNvSpPr>
            <a:spLocks noChangeArrowheads="1"/>
          </p:cNvSpPr>
          <p:nvPr/>
        </p:nvSpPr>
        <p:spPr bwMode="auto">
          <a:xfrm>
            <a:off x="5065713" y="3217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1" name="Oval 11"/>
          <p:cNvSpPr>
            <a:spLocks noChangeArrowheads="1"/>
          </p:cNvSpPr>
          <p:nvPr/>
        </p:nvSpPr>
        <p:spPr bwMode="auto">
          <a:xfrm>
            <a:off x="5370513" y="2760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2" name="Oval 12"/>
          <p:cNvSpPr>
            <a:spLocks noChangeArrowheads="1"/>
          </p:cNvSpPr>
          <p:nvPr/>
        </p:nvSpPr>
        <p:spPr bwMode="auto">
          <a:xfrm>
            <a:off x="5522913" y="4132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3" name="Oval 13"/>
          <p:cNvSpPr>
            <a:spLocks noChangeArrowheads="1"/>
          </p:cNvSpPr>
          <p:nvPr/>
        </p:nvSpPr>
        <p:spPr bwMode="auto">
          <a:xfrm>
            <a:off x="6056313" y="2836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4" name="Oval 14"/>
          <p:cNvSpPr>
            <a:spLocks noChangeArrowheads="1"/>
          </p:cNvSpPr>
          <p:nvPr/>
        </p:nvSpPr>
        <p:spPr bwMode="auto">
          <a:xfrm>
            <a:off x="63611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5" name="Oval 15"/>
          <p:cNvSpPr>
            <a:spLocks noChangeArrowheads="1"/>
          </p:cNvSpPr>
          <p:nvPr/>
        </p:nvSpPr>
        <p:spPr bwMode="auto">
          <a:xfrm>
            <a:off x="60848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6" name="Oval 16"/>
          <p:cNvSpPr>
            <a:spLocks noChangeArrowheads="1"/>
          </p:cNvSpPr>
          <p:nvPr/>
        </p:nvSpPr>
        <p:spPr bwMode="auto">
          <a:xfrm>
            <a:off x="26273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7" name="Oval 17"/>
          <p:cNvSpPr>
            <a:spLocks noChangeArrowheads="1"/>
          </p:cNvSpPr>
          <p:nvPr/>
        </p:nvSpPr>
        <p:spPr bwMode="auto">
          <a:xfrm>
            <a:off x="3541713" y="2608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8" name="Oval 18"/>
          <p:cNvSpPr>
            <a:spLocks noChangeArrowheads="1"/>
          </p:cNvSpPr>
          <p:nvPr/>
        </p:nvSpPr>
        <p:spPr bwMode="auto">
          <a:xfrm>
            <a:off x="4227513" y="2684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6579" name="Oval 19"/>
          <p:cNvSpPr>
            <a:spLocks noChangeArrowheads="1"/>
          </p:cNvSpPr>
          <p:nvPr/>
        </p:nvSpPr>
        <p:spPr bwMode="auto">
          <a:xfrm>
            <a:off x="4684713" y="2913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00375" y="2735263"/>
            <a:ext cx="309563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00475" y="2701925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4363" y="2825750"/>
            <a:ext cx="223837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743450" y="3349625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26050" y="3933825"/>
            <a:ext cx="274638" cy="1920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4002088"/>
            <a:ext cx="276225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191250" y="3636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176963" y="3125788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24513" y="2854325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19700" y="3001963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00575" y="3349625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881438" y="3278188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267075" y="3287713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847975" y="3883025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smtClean="0"/>
              <a:t>Use </a:t>
            </a:r>
            <a:r>
              <a:rPr lang="en-US" sz="2400" b="1" i="1" smtClean="0"/>
              <a:t>relative</a:t>
            </a:r>
            <a:r>
              <a:rPr lang="en-US" sz="2400" smtClean="0"/>
              <a:t> directions: We require that within any single segment the headings are within an angle </a:t>
            </a:r>
            <a:r>
              <a:rPr lang="en-US" sz="2400" smtClean="0">
                <a:sym typeface="Symbol" pitchFamily="18" charset="2"/>
              </a:rPr>
              <a:t></a:t>
            </a:r>
            <a:r>
              <a:rPr lang="en-US" sz="2400" smtClean="0"/>
              <a:t>/2 everywhere</a:t>
            </a:r>
          </a:p>
        </p:txBody>
      </p:sp>
      <p:sp>
        <p:nvSpPr>
          <p:cNvPr id="67588" name="Freeform 4"/>
          <p:cNvSpPr>
            <a:spLocks/>
          </p:cNvSpPr>
          <p:nvPr/>
        </p:nvSpPr>
        <p:spPr bwMode="auto">
          <a:xfrm>
            <a:off x="2703513" y="2684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7589" name="Oval 5"/>
          <p:cNvSpPr>
            <a:spLocks noChangeArrowheads="1"/>
          </p:cNvSpPr>
          <p:nvPr/>
        </p:nvSpPr>
        <p:spPr bwMode="auto">
          <a:xfrm>
            <a:off x="2779713" y="4284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0" name="Oval 6"/>
          <p:cNvSpPr>
            <a:spLocks noChangeArrowheads="1"/>
          </p:cNvSpPr>
          <p:nvPr/>
        </p:nvSpPr>
        <p:spPr bwMode="auto">
          <a:xfrm>
            <a:off x="5038725" y="3765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1" name="Oval 7"/>
          <p:cNvSpPr>
            <a:spLocks noChangeArrowheads="1"/>
          </p:cNvSpPr>
          <p:nvPr/>
        </p:nvSpPr>
        <p:spPr bwMode="auto">
          <a:xfrm>
            <a:off x="43037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2" name="Oval 8"/>
          <p:cNvSpPr>
            <a:spLocks noChangeArrowheads="1"/>
          </p:cNvSpPr>
          <p:nvPr/>
        </p:nvSpPr>
        <p:spPr bwMode="auto">
          <a:xfrm>
            <a:off x="3617913" y="3141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3" name="Oval 9"/>
          <p:cNvSpPr>
            <a:spLocks noChangeArrowheads="1"/>
          </p:cNvSpPr>
          <p:nvPr/>
        </p:nvSpPr>
        <p:spPr bwMode="auto">
          <a:xfrm>
            <a:off x="3008313" y="3446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4" name="Oval 10"/>
          <p:cNvSpPr>
            <a:spLocks noChangeArrowheads="1"/>
          </p:cNvSpPr>
          <p:nvPr/>
        </p:nvSpPr>
        <p:spPr bwMode="auto">
          <a:xfrm>
            <a:off x="5065713" y="3217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5" name="Oval 11"/>
          <p:cNvSpPr>
            <a:spLocks noChangeArrowheads="1"/>
          </p:cNvSpPr>
          <p:nvPr/>
        </p:nvSpPr>
        <p:spPr bwMode="auto">
          <a:xfrm>
            <a:off x="5370513" y="2760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6" name="Oval 12"/>
          <p:cNvSpPr>
            <a:spLocks noChangeArrowheads="1"/>
          </p:cNvSpPr>
          <p:nvPr/>
        </p:nvSpPr>
        <p:spPr bwMode="auto">
          <a:xfrm>
            <a:off x="5522913" y="4132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7" name="Oval 13"/>
          <p:cNvSpPr>
            <a:spLocks noChangeArrowheads="1"/>
          </p:cNvSpPr>
          <p:nvPr/>
        </p:nvSpPr>
        <p:spPr bwMode="auto">
          <a:xfrm>
            <a:off x="6056313" y="2836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8" name="Oval 14"/>
          <p:cNvSpPr>
            <a:spLocks noChangeArrowheads="1"/>
          </p:cNvSpPr>
          <p:nvPr/>
        </p:nvSpPr>
        <p:spPr bwMode="auto">
          <a:xfrm>
            <a:off x="6361113" y="3370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599" name="Oval 15"/>
          <p:cNvSpPr>
            <a:spLocks noChangeArrowheads="1"/>
          </p:cNvSpPr>
          <p:nvPr/>
        </p:nvSpPr>
        <p:spPr bwMode="auto">
          <a:xfrm>
            <a:off x="60848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600" name="Oval 16"/>
          <p:cNvSpPr>
            <a:spLocks noChangeArrowheads="1"/>
          </p:cNvSpPr>
          <p:nvPr/>
        </p:nvSpPr>
        <p:spPr bwMode="auto">
          <a:xfrm>
            <a:off x="26273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601" name="Oval 17"/>
          <p:cNvSpPr>
            <a:spLocks noChangeArrowheads="1"/>
          </p:cNvSpPr>
          <p:nvPr/>
        </p:nvSpPr>
        <p:spPr bwMode="auto">
          <a:xfrm>
            <a:off x="3541713" y="2608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602" name="Oval 18"/>
          <p:cNvSpPr>
            <a:spLocks noChangeArrowheads="1"/>
          </p:cNvSpPr>
          <p:nvPr/>
        </p:nvSpPr>
        <p:spPr bwMode="auto">
          <a:xfrm>
            <a:off x="4227513" y="2684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7603" name="Oval 19"/>
          <p:cNvSpPr>
            <a:spLocks noChangeArrowheads="1"/>
          </p:cNvSpPr>
          <p:nvPr/>
        </p:nvSpPr>
        <p:spPr bwMode="auto">
          <a:xfrm>
            <a:off x="4684713" y="2913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00375" y="2735263"/>
            <a:ext cx="309563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00475" y="2701925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4363" y="2825750"/>
            <a:ext cx="223837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743450" y="3349625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26050" y="3933825"/>
            <a:ext cx="274638" cy="1920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4002088"/>
            <a:ext cx="276225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191250" y="3636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176963" y="3125788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24513" y="2854325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19700" y="3001963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00575" y="3349625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881438" y="3278188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267075" y="3287713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847975" y="3883025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861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smtClean="0"/>
              <a:t>Use </a:t>
            </a:r>
            <a:r>
              <a:rPr lang="en-US" sz="2400" b="1" i="1" smtClean="0"/>
              <a:t>relative</a:t>
            </a:r>
            <a:r>
              <a:rPr lang="en-US" sz="2400" smtClean="0"/>
              <a:t> directions: We require that within any single segment the headings are within an angle </a:t>
            </a:r>
            <a:r>
              <a:rPr lang="en-US" sz="2400" smtClean="0">
                <a:sym typeface="Symbol" pitchFamily="18" charset="2"/>
              </a:rPr>
              <a:t></a:t>
            </a:r>
            <a:r>
              <a:rPr lang="en-US" sz="2400" smtClean="0"/>
              <a:t>/2 everywhere</a:t>
            </a:r>
          </a:p>
        </p:txBody>
      </p:sp>
      <p:sp>
        <p:nvSpPr>
          <p:cNvPr id="68612" name="Freeform 4"/>
          <p:cNvSpPr>
            <a:spLocks/>
          </p:cNvSpPr>
          <p:nvPr/>
        </p:nvSpPr>
        <p:spPr bwMode="auto">
          <a:xfrm>
            <a:off x="2703513" y="2684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613" name="Oval 5"/>
          <p:cNvSpPr>
            <a:spLocks noChangeArrowheads="1"/>
          </p:cNvSpPr>
          <p:nvPr/>
        </p:nvSpPr>
        <p:spPr bwMode="auto">
          <a:xfrm>
            <a:off x="2779713" y="4284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4" name="Oval 6"/>
          <p:cNvSpPr>
            <a:spLocks noChangeArrowheads="1"/>
          </p:cNvSpPr>
          <p:nvPr/>
        </p:nvSpPr>
        <p:spPr bwMode="auto">
          <a:xfrm>
            <a:off x="5038725" y="3765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5" name="Oval 7"/>
          <p:cNvSpPr>
            <a:spLocks noChangeArrowheads="1"/>
          </p:cNvSpPr>
          <p:nvPr/>
        </p:nvSpPr>
        <p:spPr bwMode="auto">
          <a:xfrm>
            <a:off x="43037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6" name="Oval 8"/>
          <p:cNvSpPr>
            <a:spLocks noChangeArrowheads="1"/>
          </p:cNvSpPr>
          <p:nvPr/>
        </p:nvSpPr>
        <p:spPr bwMode="auto">
          <a:xfrm>
            <a:off x="3617913" y="3141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7" name="Oval 9"/>
          <p:cNvSpPr>
            <a:spLocks noChangeArrowheads="1"/>
          </p:cNvSpPr>
          <p:nvPr/>
        </p:nvSpPr>
        <p:spPr bwMode="auto">
          <a:xfrm>
            <a:off x="3008313" y="3446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8" name="Oval 10"/>
          <p:cNvSpPr>
            <a:spLocks noChangeArrowheads="1"/>
          </p:cNvSpPr>
          <p:nvPr/>
        </p:nvSpPr>
        <p:spPr bwMode="auto">
          <a:xfrm>
            <a:off x="5065713" y="3217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19" name="Oval 11"/>
          <p:cNvSpPr>
            <a:spLocks noChangeArrowheads="1"/>
          </p:cNvSpPr>
          <p:nvPr/>
        </p:nvSpPr>
        <p:spPr bwMode="auto">
          <a:xfrm>
            <a:off x="53705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0" name="Oval 12"/>
          <p:cNvSpPr>
            <a:spLocks noChangeArrowheads="1"/>
          </p:cNvSpPr>
          <p:nvPr/>
        </p:nvSpPr>
        <p:spPr bwMode="auto">
          <a:xfrm>
            <a:off x="5522913" y="4132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1" name="Oval 13"/>
          <p:cNvSpPr>
            <a:spLocks noChangeArrowheads="1"/>
          </p:cNvSpPr>
          <p:nvPr/>
        </p:nvSpPr>
        <p:spPr bwMode="auto">
          <a:xfrm>
            <a:off x="6056313" y="2836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2" name="Oval 14"/>
          <p:cNvSpPr>
            <a:spLocks noChangeArrowheads="1"/>
          </p:cNvSpPr>
          <p:nvPr/>
        </p:nvSpPr>
        <p:spPr bwMode="auto">
          <a:xfrm>
            <a:off x="6361113" y="3370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3" name="Oval 15"/>
          <p:cNvSpPr>
            <a:spLocks noChangeArrowheads="1"/>
          </p:cNvSpPr>
          <p:nvPr/>
        </p:nvSpPr>
        <p:spPr bwMode="auto">
          <a:xfrm>
            <a:off x="60848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4" name="Oval 16"/>
          <p:cNvSpPr>
            <a:spLocks noChangeArrowheads="1"/>
          </p:cNvSpPr>
          <p:nvPr/>
        </p:nvSpPr>
        <p:spPr bwMode="auto">
          <a:xfrm>
            <a:off x="26273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5" name="Oval 17"/>
          <p:cNvSpPr>
            <a:spLocks noChangeArrowheads="1"/>
          </p:cNvSpPr>
          <p:nvPr/>
        </p:nvSpPr>
        <p:spPr bwMode="auto">
          <a:xfrm>
            <a:off x="3541713" y="2608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6" name="Oval 18"/>
          <p:cNvSpPr>
            <a:spLocks noChangeArrowheads="1"/>
          </p:cNvSpPr>
          <p:nvPr/>
        </p:nvSpPr>
        <p:spPr bwMode="auto">
          <a:xfrm>
            <a:off x="4227513" y="2684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8627" name="Oval 19"/>
          <p:cNvSpPr>
            <a:spLocks noChangeArrowheads="1"/>
          </p:cNvSpPr>
          <p:nvPr/>
        </p:nvSpPr>
        <p:spPr bwMode="auto">
          <a:xfrm>
            <a:off x="4684713" y="2913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00375" y="2735263"/>
            <a:ext cx="309563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00475" y="2701925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4363" y="2825750"/>
            <a:ext cx="223837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743450" y="3349625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26050" y="3933825"/>
            <a:ext cx="274638" cy="1920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4002088"/>
            <a:ext cx="276225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191250" y="3636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176963" y="3125788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24513" y="2854325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19700" y="3001963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00575" y="3349625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881438" y="3278188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267075" y="3287713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847975" y="3883025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295400"/>
          </a:xfrm>
        </p:spPr>
        <p:txBody>
          <a:bodyPr/>
          <a:lstStyle/>
          <a:p>
            <a:r>
              <a:rPr lang="en-US" sz="2400" smtClean="0"/>
              <a:t>Use </a:t>
            </a:r>
            <a:r>
              <a:rPr lang="en-US" sz="2400" b="1" i="1" smtClean="0"/>
              <a:t>relative</a:t>
            </a:r>
            <a:r>
              <a:rPr lang="en-US" sz="2400" smtClean="0"/>
              <a:t> directions: We require that within any single segment the headings are within an angle </a:t>
            </a:r>
            <a:r>
              <a:rPr lang="en-US" sz="2400" smtClean="0">
                <a:sym typeface="Symbol" pitchFamily="18" charset="2"/>
              </a:rPr>
              <a:t></a:t>
            </a:r>
            <a:r>
              <a:rPr lang="en-US" sz="2400" smtClean="0"/>
              <a:t>/2 everywhere</a:t>
            </a:r>
          </a:p>
        </p:txBody>
      </p:sp>
      <p:sp>
        <p:nvSpPr>
          <p:cNvPr id="69636" name="Freeform 4"/>
          <p:cNvSpPr>
            <a:spLocks/>
          </p:cNvSpPr>
          <p:nvPr/>
        </p:nvSpPr>
        <p:spPr bwMode="auto">
          <a:xfrm>
            <a:off x="2703513" y="2684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7" name="Oval 5"/>
          <p:cNvSpPr>
            <a:spLocks noChangeArrowheads="1"/>
          </p:cNvSpPr>
          <p:nvPr/>
        </p:nvSpPr>
        <p:spPr bwMode="auto">
          <a:xfrm>
            <a:off x="2779713" y="4284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38" name="Oval 6"/>
          <p:cNvSpPr>
            <a:spLocks noChangeArrowheads="1"/>
          </p:cNvSpPr>
          <p:nvPr/>
        </p:nvSpPr>
        <p:spPr bwMode="auto">
          <a:xfrm>
            <a:off x="5038725" y="3765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39" name="Oval 7"/>
          <p:cNvSpPr>
            <a:spLocks noChangeArrowheads="1"/>
          </p:cNvSpPr>
          <p:nvPr/>
        </p:nvSpPr>
        <p:spPr bwMode="auto">
          <a:xfrm>
            <a:off x="4303713" y="3370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3617913" y="3141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1" name="Oval 9"/>
          <p:cNvSpPr>
            <a:spLocks noChangeArrowheads="1"/>
          </p:cNvSpPr>
          <p:nvPr/>
        </p:nvSpPr>
        <p:spPr bwMode="auto">
          <a:xfrm>
            <a:off x="3008313" y="3446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2" name="Oval 10"/>
          <p:cNvSpPr>
            <a:spLocks noChangeArrowheads="1"/>
          </p:cNvSpPr>
          <p:nvPr/>
        </p:nvSpPr>
        <p:spPr bwMode="auto">
          <a:xfrm>
            <a:off x="5065713" y="3217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3" name="Oval 11"/>
          <p:cNvSpPr>
            <a:spLocks noChangeArrowheads="1"/>
          </p:cNvSpPr>
          <p:nvPr/>
        </p:nvSpPr>
        <p:spPr bwMode="auto">
          <a:xfrm>
            <a:off x="53705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4" name="Oval 12"/>
          <p:cNvSpPr>
            <a:spLocks noChangeArrowheads="1"/>
          </p:cNvSpPr>
          <p:nvPr/>
        </p:nvSpPr>
        <p:spPr bwMode="auto">
          <a:xfrm>
            <a:off x="5522913" y="4132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5" name="Oval 13"/>
          <p:cNvSpPr>
            <a:spLocks noChangeArrowheads="1"/>
          </p:cNvSpPr>
          <p:nvPr/>
        </p:nvSpPr>
        <p:spPr bwMode="auto">
          <a:xfrm>
            <a:off x="6056313" y="2836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6" name="Oval 14"/>
          <p:cNvSpPr>
            <a:spLocks noChangeArrowheads="1"/>
          </p:cNvSpPr>
          <p:nvPr/>
        </p:nvSpPr>
        <p:spPr bwMode="auto">
          <a:xfrm>
            <a:off x="6361113" y="3370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7" name="Oval 15"/>
          <p:cNvSpPr>
            <a:spLocks noChangeArrowheads="1"/>
          </p:cNvSpPr>
          <p:nvPr/>
        </p:nvSpPr>
        <p:spPr bwMode="auto">
          <a:xfrm>
            <a:off x="60848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8" name="Oval 16"/>
          <p:cNvSpPr>
            <a:spLocks noChangeArrowheads="1"/>
          </p:cNvSpPr>
          <p:nvPr/>
        </p:nvSpPr>
        <p:spPr bwMode="auto">
          <a:xfrm>
            <a:off x="2627313" y="2760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49" name="Oval 17"/>
          <p:cNvSpPr>
            <a:spLocks noChangeArrowheads="1"/>
          </p:cNvSpPr>
          <p:nvPr/>
        </p:nvSpPr>
        <p:spPr bwMode="auto">
          <a:xfrm>
            <a:off x="3541713" y="2608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50" name="Oval 18"/>
          <p:cNvSpPr>
            <a:spLocks noChangeArrowheads="1"/>
          </p:cNvSpPr>
          <p:nvPr/>
        </p:nvSpPr>
        <p:spPr bwMode="auto">
          <a:xfrm>
            <a:off x="4227513" y="2684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9651" name="Oval 19"/>
          <p:cNvSpPr>
            <a:spLocks noChangeArrowheads="1"/>
          </p:cNvSpPr>
          <p:nvPr/>
        </p:nvSpPr>
        <p:spPr bwMode="auto">
          <a:xfrm>
            <a:off x="4684713" y="2913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00375" y="2735263"/>
            <a:ext cx="309563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00475" y="2701925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24363" y="2825750"/>
            <a:ext cx="223837" cy="1095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743450" y="3349625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26050" y="3933825"/>
            <a:ext cx="274638" cy="1920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734050" y="4002088"/>
            <a:ext cx="276225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191250" y="3636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176963" y="3125788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24513" y="2854325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19700" y="3001963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00575" y="3349625"/>
            <a:ext cx="247650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881438" y="3278188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267075" y="3287713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847975" y="3883025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speed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2163763"/>
          </a:xfrm>
        </p:spPr>
        <p:txBody>
          <a:bodyPr/>
          <a:lstStyle/>
          <a:p>
            <a:r>
              <a:rPr lang="en-US" sz="2400" dirty="0" smtClean="0"/>
              <a:t>Linear interpolation of position between the vertices makes speed piecewise constant (constant on every edge)</a:t>
            </a:r>
          </a:p>
          <a:p>
            <a:r>
              <a:rPr lang="en-US" sz="2400" dirty="0" smtClean="0"/>
              <a:t>Segmentation can be based on </a:t>
            </a:r>
            <a:r>
              <a:rPr lang="en-US" sz="2400" b="1" i="1" dirty="0" smtClean="0"/>
              <a:t>absolute</a:t>
            </a:r>
            <a:r>
              <a:rPr lang="en-US" sz="2400" dirty="0" smtClean="0"/>
              <a:t> intervals like</a:t>
            </a:r>
            <a:br>
              <a:rPr lang="en-US" sz="2400" dirty="0" smtClean="0"/>
            </a:br>
            <a:r>
              <a:rPr lang="en-US" sz="2400" dirty="0" smtClean="0"/>
              <a:t>[0-2], [2-5], [5-10], [10-15], [15-20], [20-30], [30-..] km/h</a:t>
            </a:r>
          </a:p>
        </p:txBody>
      </p: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1619250" y="4356100"/>
            <a:ext cx="5913438" cy="441325"/>
            <a:chOff x="1619672" y="4356720"/>
            <a:chExt cx="5913040" cy="440432"/>
          </a:xfrm>
        </p:grpSpPr>
        <p:cxnSp>
          <p:nvCxnSpPr>
            <p:cNvPr id="14" name="Straight Connector 13"/>
            <p:cNvCxnSpPr>
              <a:stCxn id="70662" idx="6"/>
              <a:endCxn id="70666" idx="2"/>
            </p:cNvCxnSpPr>
            <p:nvPr/>
          </p:nvCxnSpPr>
          <p:spPr>
            <a:xfrm>
              <a:off x="1772062" y="4721106"/>
              <a:ext cx="5608261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662" name="Oval 9"/>
            <p:cNvSpPr>
              <a:spLocks noChangeArrowheads="1"/>
            </p:cNvSpPr>
            <p:nvPr/>
          </p:nvSpPr>
          <p:spPr bwMode="auto">
            <a:xfrm>
              <a:off x="1619672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3" name="Oval 9"/>
            <p:cNvSpPr>
              <a:spLocks noChangeArrowheads="1"/>
            </p:cNvSpPr>
            <p:nvPr/>
          </p:nvSpPr>
          <p:spPr bwMode="auto">
            <a:xfrm>
              <a:off x="3059832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4" name="Oval 9"/>
            <p:cNvSpPr>
              <a:spLocks noChangeArrowheads="1"/>
            </p:cNvSpPr>
            <p:nvPr/>
          </p:nvSpPr>
          <p:spPr bwMode="auto">
            <a:xfrm>
              <a:off x="4499992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5" name="Oval 9"/>
            <p:cNvSpPr>
              <a:spLocks noChangeArrowheads="1"/>
            </p:cNvSpPr>
            <p:nvPr/>
          </p:nvSpPr>
          <p:spPr bwMode="auto">
            <a:xfrm>
              <a:off x="5940152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6" name="Oval 9"/>
            <p:cNvSpPr>
              <a:spLocks noChangeArrowheads="1"/>
            </p:cNvSpPr>
            <p:nvPr/>
          </p:nvSpPr>
          <p:spPr bwMode="auto">
            <a:xfrm>
              <a:off x="7380312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7" name="Oval 9"/>
            <p:cNvSpPr>
              <a:spLocks noChangeArrowheads="1"/>
            </p:cNvSpPr>
            <p:nvPr/>
          </p:nvSpPr>
          <p:spPr bwMode="auto">
            <a:xfrm>
              <a:off x="2411760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8" name="Oval 9"/>
            <p:cNvSpPr>
              <a:spLocks noChangeArrowheads="1"/>
            </p:cNvSpPr>
            <p:nvPr/>
          </p:nvSpPr>
          <p:spPr bwMode="auto">
            <a:xfrm>
              <a:off x="3851920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69" name="Oval 9"/>
            <p:cNvSpPr>
              <a:spLocks noChangeArrowheads="1"/>
            </p:cNvSpPr>
            <p:nvPr/>
          </p:nvSpPr>
          <p:spPr bwMode="auto">
            <a:xfrm>
              <a:off x="5292080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70" name="Oval 9"/>
            <p:cNvSpPr>
              <a:spLocks noChangeArrowheads="1"/>
            </p:cNvSpPr>
            <p:nvPr/>
          </p:nvSpPr>
          <p:spPr bwMode="auto">
            <a:xfrm>
              <a:off x="6732240" y="4644752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70671" name="TextBox 15"/>
            <p:cNvSpPr txBox="1">
              <a:spLocks noChangeArrowheads="1"/>
            </p:cNvSpPr>
            <p:nvPr/>
          </p:nvSpPr>
          <p:spPr bwMode="auto">
            <a:xfrm>
              <a:off x="190770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31</a:t>
              </a:r>
            </a:p>
          </p:txBody>
        </p:sp>
        <p:sp>
          <p:nvSpPr>
            <p:cNvPr id="70672" name="TextBox 16"/>
            <p:cNvSpPr txBox="1">
              <a:spLocks noChangeArrowheads="1"/>
            </p:cNvSpPr>
            <p:nvPr/>
          </p:nvSpPr>
          <p:spPr bwMode="auto">
            <a:xfrm>
              <a:off x="262778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29</a:t>
              </a:r>
            </a:p>
          </p:txBody>
        </p:sp>
        <p:sp>
          <p:nvSpPr>
            <p:cNvPr id="70673" name="TextBox 17"/>
            <p:cNvSpPr txBox="1">
              <a:spLocks noChangeArrowheads="1"/>
            </p:cNvSpPr>
            <p:nvPr/>
          </p:nvSpPr>
          <p:spPr bwMode="auto">
            <a:xfrm>
              <a:off x="334786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31</a:t>
              </a:r>
            </a:p>
          </p:txBody>
        </p:sp>
        <p:sp>
          <p:nvSpPr>
            <p:cNvPr id="70674" name="TextBox 18"/>
            <p:cNvSpPr txBox="1">
              <a:spLocks noChangeArrowheads="1"/>
            </p:cNvSpPr>
            <p:nvPr/>
          </p:nvSpPr>
          <p:spPr bwMode="auto">
            <a:xfrm>
              <a:off x="406794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29</a:t>
              </a:r>
            </a:p>
          </p:txBody>
        </p:sp>
        <p:sp>
          <p:nvSpPr>
            <p:cNvPr id="70675" name="TextBox 19"/>
            <p:cNvSpPr txBox="1">
              <a:spLocks noChangeArrowheads="1"/>
            </p:cNvSpPr>
            <p:nvPr/>
          </p:nvSpPr>
          <p:spPr bwMode="auto">
            <a:xfrm>
              <a:off x="478802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31</a:t>
              </a:r>
            </a:p>
          </p:txBody>
        </p:sp>
        <p:sp>
          <p:nvSpPr>
            <p:cNvPr id="70676" name="TextBox 20"/>
            <p:cNvSpPr txBox="1">
              <a:spLocks noChangeArrowheads="1"/>
            </p:cNvSpPr>
            <p:nvPr/>
          </p:nvSpPr>
          <p:spPr bwMode="auto">
            <a:xfrm>
              <a:off x="550810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29</a:t>
              </a:r>
            </a:p>
          </p:txBody>
        </p:sp>
        <p:sp>
          <p:nvSpPr>
            <p:cNvPr id="70677" name="TextBox 21"/>
            <p:cNvSpPr txBox="1">
              <a:spLocks noChangeArrowheads="1"/>
            </p:cNvSpPr>
            <p:nvPr/>
          </p:nvSpPr>
          <p:spPr bwMode="auto">
            <a:xfrm>
              <a:off x="622818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31</a:t>
              </a:r>
            </a:p>
          </p:txBody>
        </p:sp>
        <p:sp>
          <p:nvSpPr>
            <p:cNvPr id="70678" name="TextBox 22"/>
            <p:cNvSpPr txBox="1">
              <a:spLocks noChangeArrowheads="1"/>
            </p:cNvSpPr>
            <p:nvPr/>
          </p:nvSpPr>
          <p:spPr bwMode="auto">
            <a:xfrm>
              <a:off x="6948264" y="4356720"/>
              <a:ext cx="41870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>
                  <a:latin typeface="Calibri" pitchFamily="34" charset="0"/>
                </a:rPr>
                <a:t>29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speed</a:t>
            </a:r>
          </a:p>
        </p:txBody>
      </p:sp>
      <p:sp>
        <p:nvSpPr>
          <p:cNvPr id="7168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3105150"/>
          </a:xfrm>
        </p:spPr>
        <p:txBody>
          <a:bodyPr/>
          <a:lstStyle/>
          <a:p>
            <a:r>
              <a:rPr lang="en-US" sz="2400" dirty="0" smtClean="0"/>
              <a:t>Linear interpolation of position between the vertices makes speed piecewise constant (constant on every edge)</a:t>
            </a:r>
          </a:p>
          <a:p>
            <a:r>
              <a:rPr lang="en-US" sz="2400" dirty="0" smtClean="0"/>
              <a:t>Segmentation can be based on </a:t>
            </a:r>
            <a:r>
              <a:rPr lang="en-US" sz="2400" b="1" i="1" dirty="0" smtClean="0"/>
              <a:t>absolute</a:t>
            </a:r>
            <a:r>
              <a:rPr lang="en-US" sz="2400" dirty="0" smtClean="0"/>
              <a:t> intervals like</a:t>
            </a:r>
            <a:br>
              <a:rPr lang="en-US" sz="2400" dirty="0" smtClean="0"/>
            </a:br>
            <a:r>
              <a:rPr lang="en-US" sz="2400" dirty="0" smtClean="0"/>
              <a:t>[0-2], [2-5], [5-10], [10-15], [15-20], [20-30], [30-..] km/h</a:t>
            </a:r>
          </a:p>
          <a:p>
            <a:r>
              <a:rPr lang="en-US" sz="2400" dirty="0" smtClean="0"/>
              <a:t>Segmentation can also be based on </a:t>
            </a:r>
            <a:r>
              <a:rPr lang="en-US" sz="2400" b="1" i="1" dirty="0" smtClean="0"/>
              <a:t>relative</a:t>
            </a:r>
            <a:r>
              <a:rPr lang="en-US" sz="2400" dirty="0" smtClean="0"/>
              <a:t> speeds: within any single segment the </a:t>
            </a:r>
            <a:r>
              <a:rPr lang="en-US" sz="2400" i="1" dirty="0" smtClean="0"/>
              <a:t>speed ratio</a:t>
            </a:r>
            <a:r>
              <a:rPr lang="en-US" sz="2400" dirty="0" smtClean="0"/>
              <a:t> is at most, say,  1.5</a:t>
            </a:r>
            <a:br>
              <a:rPr lang="en-US" sz="2400" dirty="0" smtClean="0"/>
            </a:br>
            <a:r>
              <a:rPr lang="en-US" sz="2400" dirty="0" smtClean="0"/>
              <a:t>(alternatively: the speed </a:t>
            </a:r>
            <a:r>
              <a:rPr lang="en-US" sz="2400" i="1" dirty="0" smtClean="0"/>
              <a:t>difference</a:t>
            </a:r>
            <a:r>
              <a:rPr lang="en-US" sz="2400" dirty="0" smtClean="0"/>
              <a:t> is at most 10 km/h)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Segmentation: conjunction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584325"/>
          </a:xfrm>
        </p:spPr>
        <p:txBody>
          <a:bodyPr/>
          <a:lstStyle/>
          <a:p>
            <a:r>
              <a:rPr lang="en-US" sz="2400" dirty="0" smtClean="0"/>
              <a:t>Suppose we require that within any single segment:</a:t>
            </a:r>
          </a:p>
          <a:p>
            <a:pPr lvl="1"/>
            <a:r>
              <a:rPr lang="en-US" sz="2400" dirty="0" smtClean="0"/>
              <a:t>the headings are within an angle </a:t>
            </a:r>
            <a:r>
              <a:rPr lang="en-US" sz="2400" dirty="0" smtClean="0">
                <a:sym typeface="Symbol" pitchFamily="18" charset="2"/>
              </a:rPr>
              <a:t></a:t>
            </a:r>
            <a:r>
              <a:rPr lang="en-US" sz="2400" dirty="0" smtClean="0"/>
              <a:t>/2 everywhere, </a:t>
            </a:r>
            <a:r>
              <a:rPr lang="en-US" sz="2400" i="1" dirty="0" smtClean="0"/>
              <a:t>and</a:t>
            </a:r>
          </a:p>
          <a:p>
            <a:pPr lvl="1"/>
            <a:r>
              <a:rPr lang="en-US" sz="2400" dirty="0" smtClean="0"/>
              <a:t>the speed ratio is at most 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1257300" y="3419475"/>
            <a:ext cx="6619875" cy="2667000"/>
          </a:xfrm>
          <a:custGeom>
            <a:avLst/>
            <a:gdLst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00225 w 6619875"/>
              <a:gd name="connsiteY4" fmla="*/ 219075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74540 w 6619875"/>
              <a:gd name="connsiteY4" fmla="*/ 225549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75" h="2667000">
                <a:moveTo>
                  <a:pt x="0" y="219075"/>
                </a:moveTo>
                <a:lnTo>
                  <a:pt x="352425" y="152400"/>
                </a:lnTo>
                <a:lnTo>
                  <a:pt x="714375" y="9525"/>
                </a:lnTo>
                <a:lnTo>
                  <a:pt x="1219200" y="0"/>
                </a:lnTo>
                <a:lnTo>
                  <a:pt x="1874540" y="225549"/>
                </a:lnTo>
                <a:lnTo>
                  <a:pt x="2371725" y="514350"/>
                </a:lnTo>
                <a:lnTo>
                  <a:pt x="2733675" y="1009650"/>
                </a:lnTo>
                <a:lnTo>
                  <a:pt x="2876550" y="1590675"/>
                </a:lnTo>
                <a:lnTo>
                  <a:pt x="3009900" y="2162175"/>
                </a:lnTo>
                <a:lnTo>
                  <a:pt x="3238500" y="2533650"/>
                </a:lnTo>
                <a:lnTo>
                  <a:pt x="3600450" y="2667000"/>
                </a:lnTo>
                <a:lnTo>
                  <a:pt x="4029075" y="2609850"/>
                </a:lnTo>
                <a:lnTo>
                  <a:pt x="4467225" y="2447925"/>
                </a:lnTo>
                <a:lnTo>
                  <a:pt x="4762500" y="2238375"/>
                </a:lnTo>
                <a:lnTo>
                  <a:pt x="4962525" y="1876425"/>
                </a:lnTo>
                <a:lnTo>
                  <a:pt x="5114925" y="1447800"/>
                </a:lnTo>
                <a:lnTo>
                  <a:pt x="5267325" y="933450"/>
                </a:lnTo>
                <a:lnTo>
                  <a:pt x="5553075" y="504825"/>
                </a:lnTo>
                <a:lnTo>
                  <a:pt x="5838825" y="285750"/>
                </a:lnTo>
                <a:lnTo>
                  <a:pt x="6057900" y="152400"/>
                </a:lnTo>
                <a:lnTo>
                  <a:pt x="6334125" y="76200"/>
                </a:lnTo>
                <a:lnTo>
                  <a:pt x="6619875" y="14287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4755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 and speed</a:t>
            </a:r>
          </a:p>
        </p:txBody>
      </p:sp>
      <p:sp>
        <p:nvSpPr>
          <p:cNvPr id="74756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584325"/>
          </a:xfrm>
        </p:spPr>
        <p:txBody>
          <a:bodyPr/>
          <a:lstStyle/>
          <a:p>
            <a:r>
              <a:rPr lang="en-US" sz="2400" dirty="0" smtClean="0"/>
              <a:t>Suppose we require that within any single segment:</a:t>
            </a:r>
          </a:p>
          <a:p>
            <a:pPr lvl="1"/>
            <a:r>
              <a:rPr lang="en-US" sz="2400" dirty="0" smtClean="0"/>
              <a:t>the headings are within an angle </a:t>
            </a:r>
            <a:r>
              <a:rPr lang="en-US" sz="2400" dirty="0" smtClean="0">
                <a:sym typeface="Symbol" pitchFamily="18" charset="2"/>
              </a:rPr>
              <a:t></a:t>
            </a:r>
            <a:r>
              <a:rPr lang="en-US" sz="2400" dirty="0" smtClean="0"/>
              <a:t>/2 everywhere, </a:t>
            </a:r>
            <a:r>
              <a:rPr lang="en-US" sz="2400" i="1" dirty="0" smtClean="0"/>
              <a:t>and</a:t>
            </a:r>
          </a:p>
          <a:p>
            <a:pPr lvl="1"/>
            <a:r>
              <a:rPr lang="en-US" sz="2400" dirty="0" smtClean="0"/>
              <a:t>the speed ratio is at most  2</a:t>
            </a:r>
          </a:p>
        </p:txBody>
      </p:sp>
      <p:sp>
        <p:nvSpPr>
          <p:cNvPr id="74757" name="Oval 9"/>
          <p:cNvSpPr>
            <a:spLocks noChangeArrowheads="1"/>
          </p:cNvSpPr>
          <p:nvPr/>
        </p:nvSpPr>
        <p:spPr bwMode="auto">
          <a:xfrm>
            <a:off x="1179513" y="35734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58" name="Oval 9"/>
          <p:cNvSpPr>
            <a:spLocks noChangeArrowheads="1"/>
          </p:cNvSpPr>
          <p:nvPr/>
        </p:nvSpPr>
        <p:spPr bwMode="auto">
          <a:xfrm>
            <a:off x="1539875" y="3500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59" name="Oval 9"/>
          <p:cNvSpPr>
            <a:spLocks noChangeArrowheads="1"/>
          </p:cNvSpPr>
          <p:nvPr/>
        </p:nvSpPr>
        <p:spPr bwMode="auto">
          <a:xfrm>
            <a:off x="1898650" y="33575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0" name="Oval 9"/>
          <p:cNvSpPr>
            <a:spLocks noChangeArrowheads="1"/>
          </p:cNvSpPr>
          <p:nvPr/>
        </p:nvSpPr>
        <p:spPr bwMode="auto">
          <a:xfrm>
            <a:off x="2403475" y="33575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1" name="Oval 9"/>
          <p:cNvSpPr>
            <a:spLocks noChangeArrowheads="1"/>
          </p:cNvSpPr>
          <p:nvPr/>
        </p:nvSpPr>
        <p:spPr bwMode="auto">
          <a:xfrm>
            <a:off x="3051175" y="3573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2" name="Oval 9"/>
          <p:cNvSpPr>
            <a:spLocks noChangeArrowheads="1"/>
          </p:cNvSpPr>
          <p:nvPr/>
        </p:nvSpPr>
        <p:spPr bwMode="auto">
          <a:xfrm>
            <a:off x="3556000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3" name="Oval 9"/>
          <p:cNvSpPr>
            <a:spLocks noChangeArrowheads="1"/>
          </p:cNvSpPr>
          <p:nvPr/>
        </p:nvSpPr>
        <p:spPr bwMode="auto">
          <a:xfrm>
            <a:off x="3914775" y="43656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4" name="Oval 9"/>
          <p:cNvSpPr>
            <a:spLocks noChangeArrowheads="1"/>
          </p:cNvSpPr>
          <p:nvPr/>
        </p:nvSpPr>
        <p:spPr bwMode="auto">
          <a:xfrm>
            <a:off x="6443663" y="42926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5" name="Oval 9"/>
          <p:cNvSpPr>
            <a:spLocks noChangeArrowheads="1"/>
          </p:cNvSpPr>
          <p:nvPr/>
        </p:nvSpPr>
        <p:spPr bwMode="auto">
          <a:xfrm>
            <a:off x="6300788" y="47974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6" name="Oval 9"/>
          <p:cNvSpPr>
            <a:spLocks noChangeArrowheads="1"/>
          </p:cNvSpPr>
          <p:nvPr/>
        </p:nvSpPr>
        <p:spPr bwMode="auto">
          <a:xfrm>
            <a:off x="6156325" y="52292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7" name="Oval 9"/>
          <p:cNvSpPr>
            <a:spLocks noChangeArrowheads="1"/>
          </p:cNvSpPr>
          <p:nvPr/>
        </p:nvSpPr>
        <p:spPr bwMode="auto">
          <a:xfrm>
            <a:off x="5940425" y="558958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8" name="Oval 9"/>
          <p:cNvSpPr>
            <a:spLocks noChangeArrowheads="1"/>
          </p:cNvSpPr>
          <p:nvPr/>
        </p:nvSpPr>
        <p:spPr bwMode="auto">
          <a:xfrm>
            <a:off x="5651500" y="58054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69" name="Oval 9"/>
          <p:cNvSpPr>
            <a:spLocks noChangeArrowheads="1"/>
          </p:cNvSpPr>
          <p:nvPr/>
        </p:nvSpPr>
        <p:spPr bwMode="auto">
          <a:xfrm>
            <a:off x="4059238" y="49418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0" name="Oval 9"/>
          <p:cNvSpPr>
            <a:spLocks noChangeArrowheads="1"/>
          </p:cNvSpPr>
          <p:nvPr/>
        </p:nvSpPr>
        <p:spPr bwMode="auto">
          <a:xfrm>
            <a:off x="5219700" y="59499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1" name="Oval 9"/>
          <p:cNvSpPr>
            <a:spLocks noChangeArrowheads="1"/>
          </p:cNvSpPr>
          <p:nvPr/>
        </p:nvSpPr>
        <p:spPr bwMode="auto">
          <a:xfrm>
            <a:off x="4203700" y="55165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2" name="Oval 9"/>
          <p:cNvSpPr>
            <a:spLocks noChangeArrowheads="1"/>
          </p:cNvSpPr>
          <p:nvPr/>
        </p:nvSpPr>
        <p:spPr bwMode="auto">
          <a:xfrm>
            <a:off x="4779963" y="60213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3" name="Oval 9"/>
          <p:cNvSpPr>
            <a:spLocks noChangeArrowheads="1"/>
          </p:cNvSpPr>
          <p:nvPr/>
        </p:nvSpPr>
        <p:spPr bwMode="auto">
          <a:xfrm>
            <a:off x="4419600" y="58769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4" name="Oval 9"/>
          <p:cNvSpPr>
            <a:spLocks noChangeArrowheads="1"/>
          </p:cNvSpPr>
          <p:nvPr/>
        </p:nvSpPr>
        <p:spPr bwMode="auto">
          <a:xfrm>
            <a:off x="7019925" y="364490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5" name="Oval 9"/>
          <p:cNvSpPr>
            <a:spLocks noChangeArrowheads="1"/>
          </p:cNvSpPr>
          <p:nvPr/>
        </p:nvSpPr>
        <p:spPr bwMode="auto">
          <a:xfrm>
            <a:off x="6732588" y="3860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6" name="Oval 9"/>
          <p:cNvSpPr>
            <a:spLocks noChangeArrowheads="1"/>
          </p:cNvSpPr>
          <p:nvPr/>
        </p:nvSpPr>
        <p:spPr bwMode="auto">
          <a:xfrm>
            <a:off x="7235825" y="3500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7" name="Oval 9"/>
          <p:cNvSpPr>
            <a:spLocks noChangeArrowheads="1"/>
          </p:cNvSpPr>
          <p:nvPr/>
        </p:nvSpPr>
        <p:spPr bwMode="auto">
          <a:xfrm>
            <a:off x="7804150" y="349250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8" name="Oval 9"/>
          <p:cNvSpPr>
            <a:spLocks noChangeArrowheads="1"/>
          </p:cNvSpPr>
          <p:nvPr/>
        </p:nvSpPr>
        <p:spPr bwMode="auto">
          <a:xfrm>
            <a:off x="7515225" y="34290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4779" name="TextBox 26"/>
          <p:cNvSpPr txBox="1">
            <a:spLocks noChangeArrowheads="1"/>
          </p:cNvSpPr>
          <p:nvPr/>
        </p:nvSpPr>
        <p:spPr bwMode="auto">
          <a:xfrm>
            <a:off x="6300788" y="3357563"/>
            <a:ext cx="7477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speed</a:t>
            </a:r>
          </a:p>
        </p:txBody>
      </p:sp>
      <p:sp>
        <p:nvSpPr>
          <p:cNvPr id="74780" name="TextBox 28"/>
          <p:cNvSpPr txBox="1">
            <a:spLocks noChangeArrowheads="1"/>
          </p:cNvSpPr>
          <p:nvPr/>
        </p:nvSpPr>
        <p:spPr bwMode="auto">
          <a:xfrm>
            <a:off x="2484438" y="2997200"/>
            <a:ext cx="74771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speed</a:t>
            </a:r>
          </a:p>
        </p:txBody>
      </p:sp>
      <p:sp>
        <p:nvSpPr>
          <p:cNvPr id="74781" name="TextBox 29"/>
          <p:cNvSpPr txBox="1">
            <a:spLocks noChangeArrowheads="1"/>
          </p:cNvSpPr>
          <p:nvPr/>
        </p:nvSpPr>
        <p:spPr bwMode="auto">
          <a:xfrm>
            <a:off x="3492500" y="5589588"/>
            <a:ext cx="74771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speed</a:t>
            </a:r>
          </a:p>
        </p:txBody>
      </p:sp>
      <p:sp>
        <p:nvSpPr>
          <p:cNvPr id="74782" name="TextBox 30"/>
          <p:cNvSpPr txBox="1">
            <a:spLocks noChangeArrowheads="1"/>
          </p:cNvSpPr>
          <p:nvPr/>
        </p:nvSpPr>
        <p:spPr bwMode="auto">
          <a:xfrm>
            <a:off x="6084888" y="5661025"/>
            <a:ext cx="936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1257300" y="3411538"/>
            <a:ext cx="6619875" cy="2667000"/>
          </a:xfrm>
          <a:custGeom>
            <a:avLst/>
            <a:gdLst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00225 w 6619875"/>
              <a:gd name="connsiteY4" fmla="*/ 219075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74540 w 6619875"/>
              <a:gd name="connsiteY4" fmla="*/ 225549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75" h="2667000">
                <a:moveTo>
                  <a:pt x="0" y="219075"/>
                </a:moveTo>
                <a:lnTo>
                  <a:pt x="352425" y="152400"/>
                </a:lnTo>
                <a:lnTo>
                  <a:pt x="714375" y="9525"/>
                </a:lnTo>
                <a:lnTo>
                  <a:pt x="1219200" y="0"/>
                </a:lnTo>
                <a:lnTo>
                  <a:pt x="1874540" y="225549"/>
                </a:lnTo>
                <a:lnTo>
                  <a:pt x="2371725" y="514350"/>
                </a:lnTo>
                <a:lnTo>
                  <a:pt x="2733675" y="1009650"/>
                </a:lnTo>
                <a:lnTo>
                  <a:pt x="2876550" y="1590675"/>
                </a:lnTo>
                <a:lnTo>
                  <a:pt x="3009900" y="2162175"/>
                </a:lnTo>
                <a:lnTo>
                  <a:pt x="3238500" y="2533650"/>
                </a:lnTo>
                <a:lnTo>
                  <a:pt x="3600450" y="2667000"/>
                </a:lnTo>
                <a:lnTo>
                  <a:pt x="4029075" y="2609850"/>
                </a:lnTo>
                <a:lnTo>
                  <a:pt x="4467225" y="2447925"/>
                </a:lnTo>
                <a:lnTo>
                  <a:pt x="4762500" y="2238375"/>
                </a:lnTo>
                <a:lnTo>
                  <a:pt x="4962525" y="1876425"/>
                </a:lnTo>
                <a:lnTo>
                  <a:pt x="5114925" y="1447800"/>
                </a:lnTo>
                <a:lnTo>
                  <a:pt x="5267325" y="933450"/>
                </a:lnTo>
                <a:lnTo>
                  <a:pt x="5553075" y="504825"/>
                </a:lnTo>
                <a:lnTo>
                  <a:pt x="5838825" y="285750"/>
                </a:lnTo>
                <a:lnTo>
                  <a:pt x="6057900" y="152400"/>
                </a:lnTo>
                <a:lnTo>
                  <a:pt x="6334125" y="76200"/>
                </a:lnTo>
                <a:lnTo>
                  <a:pt x="6619875" y="14287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779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heading and speed</a:t>
            </a:r>
          </a:p>
        </p:txBody>
      </p:sp>
      <p:sp>
        <p:nvSpPr>
          <p:cNvPr id="75780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1584325"/>
          </a:xfrm>
        </p:spPr>
        <p:txBody>
          <a:bodyPr/>
          <a:lstStyle/>
          <a:p>
            <a:r>
              <a:rPr lang="en-US" sz="2400" dirty="0" smtClean="0"/>
              <a:t>Combining the optimal segmentations on heading and on speed is </a:t>
            </a:r>
            <a:r>
              <a:rPr lang="en-US" sz="2400" b="1" i="1" dirty="0" smtClean="0"/>
              <a:t>not optimal </a:t>
            </a:r>
            <a:r>
              <a:rPr lang="en-US" sz="2400" dirty="0" smtClean="0"/>
              <a:t>for the combined criterion</a:t>
            </a:r>
          </a:p>
        </p:txBody>
      </p:sp>
      <p:sp>
        <p:nvSpPr>
          <p:cNvPr id="75781" name="Oval 9"/>
          <p:cNvSpPr>
            <a:spLocks noChangeArrowheads="1"/>
          </p:cNvSpPr>
          <p:nvPr/>
        </p:nvSpPr>
        <p:spPr bwMode="auto">
          <a:xfrm>
            <a:off x="1179513" y="35639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2" name="Oval 9"/>
          <p:cNvSpPr>
            <a:spLocks noChangeArrowheads="1"/>
          </p:cNvSpPr>
          <p:nvPr/>
        </p:nvSpPr>
        <p:spPr bwMode="auto">
          <a:xfrm>
            <a:off x="1539875" y="34925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3" name="Oval 9"/>
          <p:cNvSpPr>
            <a:spLocks noChangeArrowheads="1"/>
          </p:cNvSpPr>
          <p:nvPr/>
        </p:nvSpPr>
        <p:spPr bwMode="auto">
          <a:xfrm>
            <a:off x="1898650" y="33480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4" name="Oval 9"/>
          <p:cNvSpPr>
            <a:spLocks noChangeArrowheads="1"/>
          </p:cNvSpPr>
          <p:nvPr/>
        </p:nvSpPr>
        <p:spPr bwMode="auto">
          <a:xfrm>
            <a:off x="2403475" y="33480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5" name="Oval 9"/>
          <p:cNvSpPr>
            <a:spLocks noChangeArrowheads="1"/>
          </p:cNvSpPr>
          <p:nvPr/>
        </p:nvSpPr>
        <p:spPr bwMode="auto">
          <a:xfrm>
            <a:off x="3051175" y="35639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6" name="Oval 9"/>
          <p:cNvSpPr>
            <a:spLocks noChangeArrowheads="1"/>
          </p:cNvSpPr>
          <p:nvPr/>
        </p:nvSpPr>
        <p:spPr bwMode="auto">
          <a:xfrm>
            <a:off x="3556000" y="3852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7" name="Oval 9"/>
          <p:cNvSpPr>
            <a:spLocks noChangeArrowheads="1"/>
          </p:cNvSpPr>
          <p:nvPr/>
        </p:nvSpPr>
        <p:spPr bwMode="auto">
          <a:xfrm>
            <a:off x="3914775" y="43561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8" name="Oval 9"/>
          <p:cNvSpPr>
            <a:spLocks noChangeArrowheads="1"/>
          </p:cNvSpPr>
          <p:nvPr/>
        </p:nvSpPr>
        <p:spPr bwMode="auto">
          <a:xfrm>
            <a:off x="6443663" y="4284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89" name="Oval 9"/>
          <p:cNvSpPr>
            <a:spLocks noChangeArrowheads="1"/>
          </p:cNvSpPr>
          <p:nvPr/>
        </p:nvSpPr>
        <p:spPr bwMode="auto">
          <a:xfrm>
            <a:off x="6300788" y="47894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0" name="Oval 9"/>
          <p:cNvSpPr>
            <a:spLocks noChangeArrowheads="1"/>
          </p:cNvSpPr>
          <p:nvPr/>
        </p:nvSpPr>
        <p:spPr bwMode="auto">
          <a:xfrm>
            <a:off x="6156325" y="52212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1" name="Oval 9"/>
          <p:cNvSpPr>
            <a:spLocks noChangeArrowheads="1"/>
          </p:cNvSpPr>
          <p:nvPr/>
        </p:nvSpPr>
        <p:spPr bwMode="auto">
          <a:xfrm>
            <a:off x="5940425" y="5580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2" name="Oval 9"/>
          <p:cNvSpPr>
            <a:spLocks noChangeArrowheads="1"/>
          </p:cNvSpPr>
          <p:nvPr/>
        </p:nvSpPr>
        <p:spPr bwMode="auto">
          <a:xfrm>
            <a:off x="5651500" y="57975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3" name="Oval 9"/>
          <p:cNvSpPr>
            <a:spLocks noChangeArrowheads="1"/>
          </p:cNvSpPr>
          <p:nvPr/>
        </p:nvSpPr>
        <p:spPr bwMode="auto">
          <a:xfrm>
            <a:off x="4059238" y="49323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4" name="Oval 9"/>
          <p:cNvSpPr>
            <a:spLocks noChangeArrowheads="1"/>
          </p:cNvSpPr>
          <p:nvPr/>
        </p:nvSpPr>
        <p:spPr bwMode="auto">
          <a:xfrm>
            <a:off x="5219700" y="59404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5" name="Oval 9"/>
          <p:cNvSpPr>
            <a:spLocks noChangeArrowheads="1"/>
          </p:cNvSpPr>
          <p:nvPr/>
        </p:nvSpPr>
        <p:spPr bwMode="auto">
          <a:xfrm>
            <a:off x="4203700" y="55086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6" name="Oval 9"/>
          <p:cNvSpPr>
            <a:spLocks noChangeArrowheads="1"/>
          </p:cNvSpPr>
          <p:nvPr/>
        </p:nvSpPr>
        <p:spPr bwMode="auto">
          <a:xfrm>
            <a:off x="4779963" y="601345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7" name="Oval 9"/>
          <p:cNvSpPr>
            <a:spLocks noChangeArrowheads="1"/>
          </p:cNvSpPr>
          <p:nvPr/>
        </p:nvSpPr>
        <p:spPr bwMode="auto">
          <a:xfrm>
            <a:off x="4419600" y="58689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8" name="Oval 9"/>
          <p:cNvSpPr>
            <a:spLocks noChangeArrowheads="1"/>
          </p:cNvSpPr>
          <p:nvPr/>
        </p:nvSpPr>
        <p:spPr bwMode="auto">
          <a:xfrm>
            <a:off x="7019925" y="36369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799" name="Oval 9"/>
          <p:cNvSpPr>
            <a:spLocks noChangeArrowheads="1"/>
          </p:cNvSpPr>
          <p:nvPr/>
        </p:nvSpPr>
        <p:spPr bwMode="auto">
          <a:xfrm>
            <a:off x="6732588" y="3852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0" name="Oval 9"/>
          <p:cNvSpPr>
            <a:spLocks noChangeArrowheads="1"/>
          </p:cNvSpPr>
          <p:nvPr/>
        </p:nvSpPr>
        <p:spPr bwMode="auto">
          <a:xfrm>
            <a:off x="7235825" y="34925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1" name="Oval 9"/>
          <p:cNvSpPr>
            <a:spLocks noChangeArrowheads="1"/>
          </p:cNvSpPr>
          <p:nvPr/>
        </p:nvSpPr>
        <p:spPr bwMode="auto">
          <a:xfrm>
            <a:off x="7804150" y="34845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2" name="Oval 9"/>
          <p:cNvSpPr>
            <a:spLocks noChangeArrowheads="1"/>
          </p:cNvSpPr>
          <p:nvPr/>
        </p:nvSpPr>
        <p:spPr bwMode="auto">
          <a:xfrm>
            <a:off x="7515225" y="3421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3" name="TextBox 28"/>
          <p:cNvSpPr txBox="1">
            <a:spLocks noChangeArrowheads="1"/>
          </p:cNvSpPr>
          <p:nvPr/>
        </p:nvSpPr>
        <p:spPr bwMode="auto">
          <a:xfrm>
            <a:off x="611188" y="3716338"/>
            <a:ext cx="749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speed</a:t>
            </a:r>
          </a:p>
        </p:txBody>
      </p:sp>
      <p:sp>
        <p:nvSpPr>
          <p:cNvPr id="33" name="Freeform 32"/>
          <p:cNvSpPr/>
          <p:nvPr/>
        </p:nvSpPr>
        <p:spPr>
          <a:xfrm>
            <a:off x="1265238" y="2627313"/>
            <a:ext cx="6619875" cy="2667000"/>
          </a:xfrm>
          <a:custGeom>
            <a:avLst/>
            <a:gdLst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00225 w 6619875"/>
              <a:gd name="connsiteY4" fmla="*/ 219075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  <a:gd name="connsiteX0" fmla="*/ 0 w 6619875"/>
              <a:gd name="connsiteY0" fmla="*/ 219075 h 2667000"/>
              <a:gd name="connsiteX1" fmla="*/ 352425 w 6619875"/>
              <a:gd name="connsiteY1" fmla="*/ 152400 h 2667000"/>
              <a:gd name="connsiteX2" fmla="*/ 714375 w 6619875"/>
              <a:gd name="connsiteY2" fmla="*/ 9525 h 2667000"/>
              <a:gd name="connsiteX3" fmla="*/ 1219200 w 6619875"/>
              <a:gd name="connsiteY3" fmla="*/ 0 h 2667000"/>
              <a:gd name="connsiteX4" fmla="*/ 1874540 w 6619875"/>
              <a:gd name="connsiteY4" fmla="*/ 225549 h 2667000"/>
              <a:gd name="connsiteX5" fmla="*/ 2371725 w 6619875"/>
              <a:gd name="connsiteY5" fmla="*/ 514350 h 2667000"/>
              <a:gd name="connsiteX6" fmla="*/ 2733675 w 6619875"/>
              <a:gd name="connsiteY6" fmla="*/ 1009650 h 2667000"/>
              <a:gd name="connsiteX7" fmla="*/ 2876550 w 6619875"/>
              <a:gd name="connsiteY7" fmla="*/ 1590675 h 2667000"/>
              <a:gd name="connsiteX8" fmla="*/ 3009900 w 6619875"/>
              <a:gd name="connsiteY8" fmla="*/ 2162175 h 2667000"/>
              <a:gd name="connsiteX9" fmla="*/ 3238500 w 6619875"/>
              <a:gd name="connsiteY9" fmla="*/ 2533650 h 2667000"/>
              <a:gd name="connsiteX10" fmla="*/ 3600450 w 6619875"/>
              <a:gd name="connsiteY10" fmla="*/ 2667000 h 2667000"/>
              <a:gd name="connsiteX11" fmla="*/ 4029075 w 6619875"/>
              <a:gd name="connsiteY11" fmla="*/ 2609850 h 2667000"/>
              <a:gd name="connsiteX12" fmla="*/ 4467225 w 6619875"/>
              <a:gd name="connsiteY12" fmla="*/ 2447925 h 2667000"/>
              <a:gd name="connsiteX13" fmla="*/ 4762500 w 6619875"/>
              <a:gd name="connsiteY13" fmla="*/ 2238375 h 2667000"/>
              <a:gd name="connsiteX14" fmla="*/ 4962525 w 6619875"/>
              <a:gd name="connsiteY14" fmla="*/ 1876425 h 2667000"/>
              <a:gd name="connsiteX15" fmla="*/ 5114925 w 6619875"/>
              <a:gd name="connsiteY15" fmla="*/ 1447800 h 2667000"/>
              <a:gd name="connsiteX16" fmla="*/ 5267325 w 6619875"/>
              <a:gd name="connsiteY16" fmla="*/ 933450 h 2667000"/>
              <a:gd name="connsiteX17" fmla="*/ 5553075 w 6619875"/>
              <a:gd name="connsiteY17" fmla="*/ 504825 h 2667000"/>
              <a:gd name="connsiteX18" fmla="*/ 5838825 w 6619875"/>
              <a:gd name="connsiteY18" fmla="*/ 285750 h 2667000"/>
              <a:gd name="connsiteX19" fmla="*/ 6057900 w 6619875"/>
              <a:gd name="connsiteY19" fmla="*/ 152400 h 2667000"/>
              <a:gd name="connsiteX20" fmla="*/ 6334125 w 6619875"/>
              <a:gd name="connsiteY20" fmla="*/ 76200 h 2667000"/>
              <a:gd name="connsiteX21" fmla="*/ 6619875 w 6619875"/>
              <a:gd name="connsiteY21" fmla="*/ 142875 h 266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619875" h="2667000">
                <a:moveTo>
                  <a:pt x="0" y="219075"/>
                </a:moveTo>
                <a:lnTo>
                  <a:pt x="352425" y="152400"/>
                </a:lnTo>
                <a:lnTo>
                  <a:pt x="714375" y="9525"/>
                </a:lnTo>
                <a:lnTo>
                  <a:pt x="1219200" y="0"/>
                </a:lnTo>
                <a:lnTo>
                  <a:pt x="1874540" y="225549"/>
                </a:lnTo>
                <a:lnTo>
                  <a:pt x="2371725" y="514350"/>
                </a:lnTo>
                <a:lnTo>
                  <a:pt x="2733675" y="1009650"/>
                </a:lnTo>
                <a:lnTo>
                  <a:pt x="2876550" y="1590675"/>
                </a:lnTo>
                <a:lnTo>
                  <a:pt x="3009900" y="2162175"/>
                </a:lnTo>
                <a:lnTo>
                  <a:pt x="3238500" y="2533650"/>
                </a:lnTo>
                <a:lnTo>
                  <a:pt x="3600450" y="2667000"/>
                </a:lnTo>
                <a:lnTo>
                  <a:pt x="4029075" y="2609850"/>
                </a:lnTo>
                <a:lnTo>
                  <a:pt x="4467225" y="2447925"/>
                </a:lnTo>
                <a:lnTo>
                  <a:pt x="4762500" y="2238375"/>
                </a:lnTo>
                <a:lnTo>
                  <a:pt x="4962525" y="1876425"/>
                </a:lnTo>
                <a:lnTo>
                  <a:pt x="5114925" y="1447800"/>
                </a:lnTo>
                <a:lnTo>
                  <a:pt x="5267325" y="933450"/>
                </a:lnTo>
                <a:lnTo>
                  <a:pt x="5553075" y="504825"/>
                </a:lnTo>
                <a:lnTo>
                  <a:pt x="5838825" y="285750"/>
                </a:lnTo>
                <a:lnTo>
                  <a:pt x="6057900" y="152400"/>
                </a:lnTo>
                <a:lnTo>
                  <a:pt x="6334125" y="76200"/>
                </a:lnTo>
                <a:lnTo>
                  <a:pt x="6619875" y="14287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5805" name="Oval 9"/>
          <p:cNvSpPr>
            <a:spLocks noChangeArrowheads="1"/>
          </p:cNvSpPr>
          <p:nvPr/>
        </p:nvSpPr>
        <p:spPr bwMode="auto">
          <a:xfrm>
            <a:off x="1187450" y="2781300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6" name="Oval 9"/>
          <p:cNvSpPr>
            <a:spLocks noChangeArrowheads="1"/>
          </p:cNvSpPr>
          <p:nvPr/>
        </p:nvSpPr>
        <p:spPr bwMode="auto">
          <a:xfrm>
            <a:off x="1547813" y="270827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7" name="Oval 9"/>
          <p:cNvSpPr>
            <a:spLocks noChangeArrowheads="1"/>
          </p:cNvSpPr>
          <p:nvPr/>
        </p:nvSpPr>
        <p:spPr bwMode="auto">
          <a:xfrm>
            <a:off x="1908175" y="2565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8" name="Oval 9"/>
          <p:cNvSpPr>
            <a:spLocks noChangeArrowheads="1"/>
          </p:cNvSpPr>
          <p:nvPr/>
        </p:nvSpPr>
        <p:spPr bwMode="auto">
          <a:xfrm>
            <a:off x="2411413" y="2565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09" name="Oval 9"/>
          <p:cNvSpPr>
            <a:spLocks noChangeArrowheads="1"/>
          </p:cNvSpPr>
          <p:nvPr/>
        </p:nvSpPr>
        <p:spPr bwMode="auto">
          <a:xfrm>
            <a:off x="3059113" y="27813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0" name="Oval 9"/>
          <p:cNvSpPr>
            <a:spLocks noChangeArrowheads="1"/>
          </p:cNvSpPr>
          <p:nvPr/>
        </p:nvSpPr>
        <p:spPr bwMode="auto">
          <a:xfrm>
            <a:off x="3563938" y="3068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1" name="Oval 39"/>
          <p:cNvSpPr>
            <a:spLocks noChangeArrowheads="1"/>
          </p:cNvSpPr>
          <p:nvPr/>
        </p:nvSpPr>
        <p:spPr bwMode="auto">
          <a:xfrm>
            <a:off x="3924300" y="35734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2" name="Oval 9"/>
          <p:cNvSpPr>
            <a:spLocks noChangeArrowheads="1"/>
          </p:cNvSpPr>
          <p:nvPr/>
        </p:nvSpPr>
        <p:spPr bwMode="auto">
          <a:xfrm>
            <a:off x="6453188" y="3500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3" name="Oval 9"/>
          <p:cNvSpPr>
            <a:spLocks noChangeArrowheads="1"/>
          </p:cNvSpPr>
          <p:nvPr/>
        </p:nvSpPr>
        <p:spPr bwMode="auto">
          <a:xfrm>
            <a:off x="6308725" y="4005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4" name="Oval 9"/>
          <p:cNvSpPr>
            <a:spLocks noChangeArrowheads="1"/>
          </p:cNvSpPr>
          <p:nvPr/>
        </p:nvSpPr>
        <p:spPr bwMode="auto">
          <a:xfrm>
            <a:off x="6164263" y="4437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5" name="Oval 9"/>
          <p:cNvSpPr>
            <a:spLocks noChangeArrowheads="1"/>
          </p:cNvSpPr>
          <p:nvPr/>
        </p:nvSpPr>
        <p:spPr bwMode="auto">
          <a:xfrm>
            <a:off x="5948363" y="47974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6" name="Oval 9"/>
          <p:cNvSpPr>
            <a:spLocks noChangeArrowheads="1"/>
          </p:cNvSpPr>
          <p:nvPr/>
        </p:nvSpPr>
        <p:spPr bwMode="auto">
          <a:xfrm>
            <a:off x="5661025" y="50133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7" name="Oval 9"/>
          <p:cNvSpPr>
            <a:spLocks noChangeArrowheads="1"/>
          </p:cNvSpPr>
          <p:nvPr/>
        </p:nvSpPr>
        <p:spPr bwMode="auto">
          <a:xfrm>
            <a:off x="4067175" y="4149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8" name="Oval 9"/>
          <p:cNvSpPr>
            <a:spLocks noChangeArrowheads="1"/>
          </p:cNvSpPr>
          <p:nvPr/>
        </p:nvSpPr>
        <p:spPr bwMode="auto">
          <a:xfrm>
            <a:off x="5229225" y="515778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19" name="Oval 9"/>
          <p:cNvSpPr>
            <a:spLocks noChangeArrowheads="1"/>
          </p:cNvSpPr>
          <p:nvPr/>
        </p:nvSpPr>
        <p:spPr bwMode="auto">
          <a:xfrm>
            <a:off x="4211638" y="4724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0" name="Oval 9"/>
          <p:cNvSpPr>
            <a:spLocks noChangeArrowheads="1"/>
          </p:cNvSpPr>
          <p:nvPr/>
        </p:nvSpPr>
        <p:spPr bwMode="auto">
          <a:xfrm>
            <a:off x="4787900" y="52292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1" name="Oval 9"/>
          <p:cNvSpPr>
            <a:spLocks noChangeArrowheads="1"/>
          </p:cNvSpPr>
          <p:nvPr/>
        </p:nvSpPr>
        <p:spPr bwMode="auto">
          <a:xfrm>
            <a:off x="4427538" y="50847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2" name="Oval 9"/>
          <p:cNvSpPr>
            <a:spLocks noChangeArrowheads="1"/>
          </p:cNvSpPr>
          <p:nvPr/>
        </p:nvSpPr>
        <p:spPr bwMode="auto">
          <a:xfrm>
            <a:off x="7027863" y="28527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3" name="Oval 9"/>
          <p:cNvSpPr>
            <a:spLocks noChangeArrowheads="1"/>
          </p:cNvSpPr>
          <p:nvPr/>
        </p:nvSpPr>
        <p:spPr bwMode="auto">
          <a:xfrm>
            <a:off x="6740525" y="30686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4" name="Oval 9"/>
          <p:cNvSpPr>
            <a:spLocks noChangeArrowheads="1"/>
          </p:cNvSpPr>
          <p:nvPr/>
        </p:nvSpPr>
        <p:spPr bwMode="auto">
          <a:xfrm>
            <a:off x="7245350" y="270827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5" name="Oval 9"/>
          <p:cNvSpPr>
            <a:spLocks noChangeArrowheads="1"/>
          </p:cNvSpPr>
          <p:nvPr/>
        </p:nvSpPr>
        <p:spPr bwMode="auto">
          <a:xfrm>
            <a:off x="7812088" y="27003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6" name="Oval 9"/>
          <p:cNvSpPr>
            <a:spLocks noChangeArrowheads="1"/>
          </p:cNvSpPr>
          <p:nvPr/>
        </p:nvSpPr>
        <p:spPr bwMode="auto">
          <a:xfrm>
            <a:off x="7524750" y="2636838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5827" name="TextBox 58"/>
          <p:cNvSpPr txBox="1">
            <a:spLocks noChangeArrowheads="1"/>
          </p:cNvSpPr>
          <p:nvPr/>
        </p:nvSpPr>
        <p:spPr bwMode="auto">
          <a:xfrm>
            <a:off x="611188" y="2852738"/>
            <a:ext cx="93821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heading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Algorithms Operate on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5114925"/>
          </a:xfrm>
        </p:spPr>
        <p:txBody>
          <a:bodyPr/>
          <a:lstStyle/>
          <a:p>
            <a:r>
              <a:rPr lang="en-US" dirty="0" smtClean="0"/>
              <a:t>Tasks </a:t>
            </a:r>
            <a:r>
              <a:rPr lang="en-US" dirty="0"/>
              <a:t>(</a:t>
            </a:r>
            <a:r>
              <a:rPr lang="en-US" dirty="0" smtClean="0"/>
              <a:t>scheduling)</a:t>
            </a:r>
          </a:p>
          <a:p>
            <a:r>
              <a:rPr lang="en-US" dirty="0" smtClean="0"/>
              <a:t>Graphs (path planning, flow)</a:t>
            </a:r>
          </a:p>
          <a:p>
            <a:r>
              <a:rPr lang="en-US" dirty="0" smtClean="0"/>
              <a:t>Numbers for math problems (prime testing, partition)</a:t>
            </a:r>
          </a:p>
          <a:p>
            <a:r>
              <a:rPr lang="en-US" dirty="0" smtClean="0"/>
              <a:t>Linear inequalities </a:t>
            </a:r>
            <a:br>
              <a:rPr lang="en-US" dirty="0" smtClean="0"/>
            </a:br>
            <a:r>
              <a:rPr lang="en-US" dirty="0" smtClean="0"/>
              <a:t>(optimization)</a:t>
            </a:r>
          </a:p>
          <a:p>
            <a:r>
              <a:rPr lang="en-US" dirty="0" smtClean="0"/>
              <a:t>Time series (data mining:</a:t>
            </a:r>
            <a:br>
              <a:rPr lang="en-US" dirty="0" smtClean="0"/>
            </a:br>
            <a:r>
              <a:rPr lang="en-US" dirty="0" smtClean="0"/>
              <a:t>trends, outliers)</a:t>
            </a:r>
          </a:p>
        </p:txBody>
      </p:sp>
      <p:pic>
        <p:nvPicPr>
          <p:cNvPr id="5122" name="Picture 2" descr="http://www.uni-leipzig.de/%7Ejacobi/bilder/GW_time_series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" t="7113" r="7278" b="8244"/>
          <a:stretch/>
        </p:blipFill>
        <p:spPr bwMode="auto">
          <a:xfrm>
            <a:off x="4302044" y="3057526"/>
            <a:ext cx="4613355" cy="3454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76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2160588"/>
          </a:xfrm>
        </p:spPr>
        <p:txBody>
          <a:bodyPr/>
          <a:lstStyle/>
          <a:p>
            <a:r>
              <a:rPr lang="en-US" sz="2400" dirty="0" smtClean="0"/>
              <a:t>In all three cases (heading, speed, </a:t>
            </a:r>
            <a:r>
              <a:rPr lang="en-US" sz="2400" dirty="0" err="1" smtClean="0"/>
              <a:t>heading&amp;speed</a:t>
            </a:r>
            <a:r>
              <a:rPr lang="en-US" sz="2400" dirty="0" smtClean="0"/>
              <a:t>), a </a:t>
            </a:r>
            <a:r>
              <a:rPr lang="en-US" sz="2400" b="1" dirty="0" smtClean="0"/>
              <a:t>greedy</a:t>
            </a:r>
            <a:r>
              <a:rPr lang="en-US" sz="2400" dirty="0" smtClean="0"/>
              <a:t> approach works: make each next segment as long as possible</a:t>
            </a:r>
            <a:br>
              <a:rPr lang="en-US" sz="2400" dirty="0" smtClean="0"/>
            </a:br>
            <a:endParaRPr lang="en-US" sz="1200" dirty="0" smtClean="0"/>
          </a:p>
          <a:p>
            <a:r>
              <a:rPr lang="en-US" dirty="0" smtClean="0"/>
              <a:t>Trivial</a:t>
            </a:r>
            <a:r>
              <a:rPr lang="en-US" sz="2400" dirty="0" smtClean="0"/>
              <a:t> from the algorithms perspective: O(</a:t>
            </a:r>
            <a:r>
              <a:rPr lang="en-US" sz="2400" b="1" i="1" dirty="0" smtClean="0">
                <a:latin typeface="Times New Roman" pitchFamily="18" charset="0"/>
              </a:rPr>
              <a:t>n</a:t>
            </a:r>
            <a:r>
              <a:rPr lang="en-US" sz="2400" dirty="0" smtClean="0"/>
              <a:t>) time for a trajectory with </a:t>
            </a:r>
            <a:r>
              <a:rPr lang="en-US" sz="2400" b="1" i="1" dirty="0" smtClean="0">
                <a:latin typeface="Times New Roman" pitchFamily="18" charset="0"/>
              </a:rPr>
              <a:t>n</a:t>
            </a:r>
            <a:r>
              <a:rPr lang="en-US" sz="2400" dirty="0" smtClean="0"/>
              <a:t> vertices</a:t>
            </a:r>
          </a:p>
          <a:p>
            <a:endParaRPr lang="en-US" sz="2400" dirty="0" smtClean="0"/>
          </a:p>
        </p:txBody>
      </p:sp>
      <p:sp>
        <p:nvSpPr>
          <p:cNvPr id="76804" name="Freeform 4"/>
          <p:cNvSpPr>
            <a:spLocks/>
          </p:cNvSpPr>
          <p:nvPr/>
        </p:nvSpPr>
        <p:spPr bwMode="auto">
          <a:xfrm>
            <a:off x="1427163" y="4352925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  <a:gd name="connsiteX0" fmla="*/ 408 w 10000"/>
              <a:gd name="connsiteY0" fmla="*/ 10000 h 10000"/>
              <a:gd name="connsiteX1" fmla="*/ 1020 w 10000"/>
              <a:gd name="connsiteY1" fmla="*/ 5000 h 10000"/>
              <a:gd name="connsiteX2" fmla="*/ 2653 w 10000"/>
              <a:gd name="connsiteY2" fmla="*/ 3182 h 10000"/>
              <a:gd name="connsiteX3" fmla="*/ 4490 w 10000"/>
              <a:gd name="connsiteY3" fmla="*/ 4545 h 10000"/>
              <a:gd name="connsiteX4" fmla="*/ 6531 w 10000"/>
              <a:gd name="connsiteY4" fmla="*/ 3636 h 10000"/>
              <a:gd name="connsiteX5" fmla="*/ 7347 w 10000"/>
              <a:gd name="connsiteY5" fmla="*/ 909 h 10000"/>
              <a:gd name="connsiteX6" fmla="*/ 9184 w 10000"/>
              <a:gd name="connsiteY6" fmla="*/ 1364 h 10000"/>
              <a:gd name="connsiteX7" fmla="*/ 10000 w 10000"/>
              <a:gd name="connsiteY7" fmla="*/ 4545 h 10000"/>
              <a:gd name="connsiteX8" fmla="*/ 9895 w 10000"/>
              <a:gd name="connsiteY8" fmla="*/ 9467 h 10000"/>
              <a:gd name="connsiteX9" fmla="*/ 7755 w 10000"/>
              <a:gd name="connsiteY9" fmla="*/ 9091 h 10000"/>
              <a:gd name="connsiteX10" fmla="*/ 6440 w 10000"/>
              <a:gd name="connsiteY10" fmla="*/ 6981 h 10000"/>
              <a:gd name="connsiteX11" fmla="*/ 5510 w 10000"/>
              <a:gd name="connsiteY11" fmla="*/ 1818 h 10000"/>
              <a:gd name="connsiteX12" fmla="*/ 4286 w 10000"/>
              <a:gd name="connsiteY12" fmla="*/ 455 h 10000"/>
              <a:gd name="connsiteX13" fmla="*/ 2449 w 10000"/>
              <a:gd name="connsiteY13" fmla="*/ 0 h 10000"/>
              <a:gd name="connsiteX14" fmla="*/ 0 w 10000"/>
              <a:gd name="connsiteY14" fmla="*/ 90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895" y="9467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1503363" y="5953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>
            <a:off x="3762375" y="543401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3027363" y="5038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>
            <a:off x="2341563" y="4810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>
            <a:off x="1731963" y="51149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3789363" y="48863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4094163" y="4429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4246563" y="5800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>
            <a:off x="4779963" y="45053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5084763" y="5038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>
            <a:off x="1350963" y="44291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>
            <a:off x="2265363" y="4276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2951163" y="43529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3408363" y="45815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24025" y="4403725"/>
            <a:ext cx="309563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24125" y="4370388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8013" y="4494213"/>
            <a:ext cx="223837" cy="10953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3467100" y="5018088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49700" y="5602288"/>
            <a:ext cx="274638" cy="1920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72000" y="5903914"/>
            <a:ext cx="323850" cy="11111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43500" y="5400675"/>
            <a:ext cx="0" cy="2571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4900613" y="4794250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4348163" y="4522788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3943350" y="4670425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3324225" y="5018088"/>
            <a:ext cx="247650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2605088" y="4946650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1990725" y="4956175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1571625" y="5551488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34" name="Oval 35"/>
          <p:cNvSpPr>
            <a:spLocks noChangeArrowheads="1"/>
          </p:cNvSpPr>
          <p:nvPr/>
        </p:nvSpPr>
        <p:spPr bwMode="auto">
          <a:xfrm>
            <a:off x="6745288" y="4267200"/>
            <a:ext cx="914400" cy="9144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76835" name="Line 36"/>
          <p:cNvSpPr>
            <a:spLocks noChangeShapeType="1"/>
          </p:cNvSpPr>
          <p:nvPr/>
        </p:nvSpPr>
        <p:spPr bwMode="auto">
          <a:xfrm flipV="1">
            <a:off x="7196138" y="4575175"/>
            <a:ext cx="431800" cy="144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36" name="Line 37"/>
          <p:cNvSpPr>
            <a:spLocks noChangeShapeType="1"/>
          </p:cNvSpPr>
          <p:nvPr/>
        </p:nvSpPr>
        <p:spPr bwMode="auto">
          <a:xfrm>
            <a:off x="7194550" y="4724400"/>
            <a:ext cx="438150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37" name="Line 38"/>
          <p:cNvSpPr>
            <a:spLocks noChangeShapeType="1"/>
          </p:cNvSpPr>
          <p:nvPr/>
        </p:nvSpPr>
        <p:spPr bwMode="auto">
          <a:xfrm>
            <a:off x="7188200" y="4724400"/>
            <a:ext cx="438150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38" name="Line 39"/>
          <p:cNvSpPr>
            <a:spLocks noChangeShapeType="1"/>
          </p:cNvSpPr>
          <p:nvPr/>
        </p:nvSpPr>
        <p:spPr bwMode="auto">
          <a:xfrm>
            <a:off x="7188200" y="4724400"/>
            <a:ext cx="165100" cy="412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6839" name="Text Box 40"/>
          <p:cNvSpPr txBox="1">
            <a:spLocks noChangeArrowheads="1"/>
          </p:cNvSpPr>
          <p:nvPr/>
        </p:nvSpPr>
        <p:spPr bwMode="auto">
          <a:xfrm>
            <a:off x="5445125" y="5432425"/>
            <a:ext cx="3478213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/>
              <a:t>need to compare with and update the extreme headings (or speeds)</a:t>
            </a:r>
          </a:p>
        </p:txBody>
      </p:sp>
      <p:sp>
        <p:nvSpPr>
          <p:cNvPr id="76840" name="Freeform 41"/>
          <p:cNvSpPr>
            <a:spLocks/>
          </p:cNvSpPr>
          <p:nvPr/>
        </p:nvSpPr>
        <p:spPr bwMode="auto">
          <a:xfrm>
            <a:off x="1428750" y="4349750"/>
            <a:ext cx="2393950" cy="1162050"/>
          </a:xfrm>
          <a:custGeom>
            <a:avLst/>
            <a:gdLst>
              <a:gd name="T0" fmla="*/ 0 w 1508"/>
              <a:gd name="T1" fmla="*/ 241935019 h 732"/>
              <a:gd name="T2" fmla="*/ 1451609927 w 1508"/>
              <a:gd name="T3" fmla="*/ 0 h 732"/>
              <a:gd name="T4" fmla="*/ 2147483647 w 1508"/>
              <a:gd name="T5" fmla="*/ 120967509 h 732"/>
              <a:gd name="T6" fmla="*/ 2147483647 w 1508"/>
              <a:gd name="T7" fmla="*/ 483870037 h 732"/>
              <a:gd name="T8" fmla="*/ 2147483647 w 1508"/>
              <a:gd name="T9" fmla="*/ 1844754553 h 7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08"/>
              <a:gd name="T16" fmla="*/ 0 h 732"/>
              <a:gd name="T17" fmla="*/ 1508 w 1508"/>
              <a:gd name="T18" fmla="*/ 732 h 7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08" h="732">
                <a:moveTo>
                  <a:pt x="0" y="96"/>
                </a:moveTo>
                <a:lnTo>
                  <a:pt x="576" y="0"/>
                </a:lnTo>
                <a:lnTo>
                  <a:pt x="1004" y="48"/>
                </a:lnTo>
                <a:lnTo>
                  <a:pt x="1296" y="192"/>
                </a:lnTo>
                <a:lnTo>
                  <a:pt x="1508" y="732"/>
                </a:lnTo>
              </a:path>
            </a:pathLst>
          </a:custGeom>
          <a:noFill/>
          <a:ln w="28575" cap="flat" cmpd="sng">
            <a:solidFill>
              <a:schemeClr val="tx1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1" name="Oval 15"/>
          <p:cNvSpPr>
            <a:spLocks noChangeArrowheads="1"/>
          </p:cNvSpPr>
          <p:nvPr/>
        </p:nvSpPr>
        <p:spPr bwMode="auto">
          <a:xfrm>
            <a:off x="5048250" y="5867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dirty="0" smtClean="0"/>
              <a:t>Segmentation: location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2160588"/>
          </a:xfrm>
        </p:spPr>
        <p:txBody>
          <a:bodyPr/>
          <a:lstStyle/>
          <a:p>
            <a:r>
              <a:rPr lang="en-US" sz="2400" dirty="0" smtClean="0"/>
              <a:t>Segmentation on </a:t>
            </a:r>
            <a:r>
              <a:rPr lang="en-US" sz="2400" b="1" dirty="0" smtClean="0"/>
              <a:t>location</a:t>
            </a:r>
            <a:r>
              <a:rPr lang="en-US" sz="2400" dirty="0" smtClean="0"/>
              <a:t>: segment must fit inside some (well-placed) circle of a given radius, also </a:t>
            </a:r>
            <a:r>
              <a:rPr lang="en-US" sz="2400" b="1" dirty="0" smtClean="0"/>
              <a:t>greedy</a:t>
            </a:r>
            <a:endParaRPr lang="en-US" sz="1200" dirty="0" smtClean="0"/>
          </a:p>
          <a:p>
            <a:r>
              <a:rPr lang="en-US" sz="2400" dirty="0" smtClean="0"/>
              <a:t>Segmentation may happen between vertices</a:t>
            </a:r>
          </a:p>
          <a:p>
            <a:r>
              <a:rPr lang="en-US" sz="2400" dirty="0" smtClean="0"/>
              <a:t>Less easy from the algorithmic perspective: O(</a:t>
            </a:r>
            <a:r>
              <a:rPr lang="en-US" sz="2400" b="1" i="1" dirty="0" smtClean="0">
                <a:latin typeface="Times New Roman" pitchFamily="18" charset="0"/>
              </a:rPr>
              <a:t>n </a:t>
            </a:r>
            <a:r>
              <a:rPr lang="en-US" sz="2400" dirty="0" smtClean="0"/>
              <a:t>log</a:t>
            </a:r>
            <a:r>
              <a:rPr lang="en-US" sz="2400" b="1" i="1" dirty="0" smtClean="0">
                <a:latin typeface="Times New Roman" pitchFamily="18" charset="0"/>
              </a:rPr>
              <a:t> n</a:t>
            </a:r>
            <a:r>
              <a:rPr lang="en-US" sz="2400" dirty="0" smtClean="0"/>
              <a:t>) time for a trajectory with </a:t>
            </a:r>
            <a:r>
              <a:rPr lang="en-US" sz="2400" b="1" i="1" dirty="0" smtClean="0">
                <a:latin typeface="Times New Roman" pitchFamily="18" charset="0"/>
              </a:rPr>
              <a:t>n</a:t>
            </a:r>
            <a:r>
              <a:rPr lang="en-US" sz="2400" dirty="0" smtClean="0"/>
              <a:t> vertices (involves an LP-type problem)</a:t>
            </a:r>
          </a:p>
          <a:p>
            <a:endParaRPr lang="en-US" sz="2400" dirty="0" smtClean="0"/>
          </a:p>
        </p:txBody>
      </p:sp>
      <p:sp>
        <p:nvSpPr>
          <p:cNvPr id="76804" name="Freeform 4"/>
          <p:cNvSpPr>
            <a:spLocks/>
          </p:cNvSpPr>
          <p:nvPr/>
        </p:nvSpPr>
        <p:spPr bwMode="auto">
          <a:xfrm>
            <a:off x="1427163" y="4352925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  <a:gd name="connsiteX0" fmla="*/ 408 w 10000"/>
              <a:gd name="connsiteY0" fmla="*/ 10000 h 10000"/>
              <a:gd name="connsiteX1" fmla="*/ 1020 w 10000"/>
              <a:gd name="connsiteY1" fmla="*/ 5000 h 10000"/>
              <a:gd name="connsiteX2" fmla="*/ 2653 w 10000"/>
              <a:gd name="connsiteY2" fmla="*/ 3182 h 10000"/>
              <a:gd name="connsiteX3" fmla="*/ 4490 w 10000"/>
              <a:gd name="connsiteY3" fmla="*/ 4545 h 10000"/>
              <a:gd name="connsiteX4" fmla="*/ 6531 w 10000"/>
              <a:gd name="connsiteY4" fmla="*/ 3636 h 10000"/>
              <a:gd name="connsiteX5" fmla="*/ 7347 w 10000"/>
              <a:gd name="connsiteY5" fmla="*/ 909 h 10000"/>
              <a:gd name="connsiteX6" fmla="*/ 9184 w 10000"/>
              <a:gd name="connsiteY6" fmla="*/ 1364 h 10000"/>
              <a:gd name="connsiteX7" fmla="*/ 10000 w 10000"/>
              <a:gd name="connsiteY7" fmla="*/ 4545 h 10000"/>
              <a:gd name="connsiteX8" fmla="*/ 9895 w 10000"/>
              <a:gd name="connsiteY8" fmla="*/ 9467 h 10000"/>
              <a:gd name="connsiteX9" fmla="*/ 7755 w 10000"/>
              <a:gd name="connsiteY9" fmla="*/ 9091 h 10000"/>
              <a:gd name="connsiteX10" fmla="*/ 6440 w 10000"/>
              <a:gd name="connsiteY10" fmla="*/ 6981 h 10000"/>
              <a:gd name="connsiteX11" fmla="*/ 5510 w 10000"/>
              <a:gd name="connsiteY11" fmla="*/ 1818 h 10000"/>
              <a:gd name="connsiteX12" fmla="*/ 4286 w 10000"/>
              <a:gd name="connsiteY12" fmla="*/ 455 h 10000"/>
              <a:gd name="connsiteX13" fmla="*/ 2449 w 10000"/>
              <a:gd name="connsiteY13" fmla="*/ 0 h 10000"/>
              <a:gd name="connsiteX14" fmla="*/ 0 w 10000"/>
              <a:gd name="connsiteY14" fmla="*/ 909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895" y="9467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6805" name="Oval 5"/>
          <p:cNvSpPr>
            <a:spLocks noChangeArrowheads="1"/>
          </p:cNvSpPr>
          <p:nvPr/>
        </p:nvSpPr>
        <p:spPr bwMode="auto">
          <a:xfrm>
            <a:off x="1503363" y="5953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6" name="Oval 6"/>
          <p:cNvSpPr>
            <a:spLocks noChangeArrowheads="1"/>
          </p:cNvSpPr>
          <p:nvPr/>
        </p:nvSpPr>
        <p:spPr bwMode="auto">
          <a:xfrm>
            <a:off x="3762375" y="543401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7" name="Oval 7"/>
          <p:cNvSpPr>
            <a:spLocks noChangeArrowheads="1"/>
          </p:cNvSpPr>
          <p:nvPr/>
        </p:nvSpPr>
        <p:spPr bwMode="auto">
          <a:xfrm>
            <a:off x="3027363" y="5038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8" name="Oval 8"/>
          <p:cNvSpPr>
            <a:spLocks noChangeArrowheads="1"/>
          </p:cNvSpPr>
          <p:nvPr/>
        </p:nvSpPr>
        <p:spPr bwMode="auto">
          <a:xfrm>
            <a:off x="2341563" y="4810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09" name="Oval 9"/>
          <p:cNvSpPr>
            <a:spLocks noChangeArrowheads="1"/>
          </p:cNvSpPr>
          <p:nvPr/>
        </p:nvSpPr>
        <p:spPr bwMode="auto">
          <a:xfrm>
            <a:off x="1731963" y="51149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0" name="Oval 10"/>
          <p:cNvSpPr>
            <a:spLocks noChangeArrowheads="1"/>
          </p:cNvSpPr>
          <p:nvPr/>
        </p:nvSpPr>
        <p:spPr bwMode="auto">
          <a:xfrm>
            <a:off x="3789363" y="48863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1" name="Oval 11"/>
          <p:cNvSpPr>
            <a:spLocks noChangeArrowheads="1"/>
          </p:cNvSpPr>
          <p:nvPr/>
        </p:nvSpPr>
        <p:spPr bwMode="auto">
          <a:xfrm>
            <a:off x="4094163" y="44291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2" name="Oval 12"/>
          <p:cNvSpPr>
            <a:spLocks noChangeArrowheads="1"/>
          </p:cNvSpPr>
          <p:nvPr/>
        </p:nvSpPr>
        <p:spPr bwMode="auto">
          <a:xfrm>
            <a:off x="4246563" y="5800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3" name="Oval 13"/>
          <p:cNvSpPr>
            <a:spLocks noChangeArrowheads="1"/>
          </p:cNvSpPr>
          <p:nvPr/>
        </p:nvSpPr>
        <p:spPr bwMode="auto">
          <a:xfrm>
            <a:off x="4779963" y="45053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4" name="Oval 14"/>
          <p:cNvSpPr>
            <a:spLocks noChangeArrowheads="1"/>
          </p:cNvSpPr>
          <p:nvPr/>
        </p:nvSpPr>
        <p:spPr bwMode="auto">
          <a:xfrm>
            <a:off x="5084763" y="5038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5" name="Oval 15"/>
          <p:cNvSpPr>
            <a:spLocks noChangeArrowheads="1"/>
          </p:cNvSpPr>
          <p:nvPr/>
        </p:nvSpPr>
        <p:spPr bwMode="auto">
          <a:xfrm>
            <a:off x="5048250" y="58674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6" name="Oval 16"/>
          <p:cNvSpPr>
            <a:spLocks noChangeArrowheads="1"/>
          </p:cNvSpPr>
          <p:nvPr/>
        </p:nvSpPr>
        <p:spPr bwMode="auto">
          <a:xfrm>
            <a:off x="1350963" y="4429125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7" name="Oval 17"/>
          <p:cNvSpPr>
            <a:spLocks noChangeArrowheads="1"/>
          </p:cNvSpPr>
          <p:nvPr/>
        </p:nvSpPr>
        <p:spPr bwMode="auto">
          <a:xfrm>
            <a:off x="2265363" y="42767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8" name="Oval 18"/>
          <p:cNvSpPr>
            <a:spLocks noChangeArrowheads="1"/>
          </p:cNvSpPr>
          <p:nvPr/>
        </p:nvSpPr>
        <p:spPr bwMode="auto">
          <a:xfrm>
            <a:off x="2951163" y="43529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6819" name="Oval 19"/>
          <p:cNvSpPr>
            <a:spLocks noChangeArrowheads="1"/>
          </p:cNvSpPr>
          <p:nvPr/>
        </p:nvSpPr>
        <p:spPr bwMode="auto">
          <a:xfrm>
            <a:off x="3408363" y="4581525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724025" y="4403725"/>
            <a:ext cx="309563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524125" y="4370388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48013" y="4494213"/>
            <a:ext cx="223837" cy="10953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3467100" y="5018088"/>
            <a:ext cx="387350" cy="1397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949700" y="5602288"/>
            <a:ext cx="274638" cy="1920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14850" y="5876926"/>
            <a:ext cx="381000" cy="47624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133975" y="5400675"/>
            <a:ext cx="9525" cy="333376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4900613" y="4794250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4348163" y="4522788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3943350" y="4670425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3324225" y="5018088"/>
            <a:ext cx="247650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2605088" y="4946650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1990725" y="4956175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1571625" y="5551488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834" name="Oval 35"/>
          <p:cNvSpPr>
            <a:spLocks noChangeArrowheads="1"/>
          </p:cNvSpPr>
          <p:nvPr/>
        </p:nvSpPr>
        <p:spPr bwMode="auto">
          <a:xfrm>
            <a:off x="1390650" y="3657600"/>
            <a:ext cx="1524000" cy="1524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2686050" y="4200525"/>
            <a:ext cx="1524000" cy="1524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  <p:sp>
        <p:nvSpPr>
          <p:cNvPr id="42" name="Oval 35"/>
          <p:cNvSpPr>
            <a:spLocks noChangeArrowheads="1"/>
          </p:cNvSpPr>
          <p:nvPr/>
        </p:nvSpPr>
        <p:spPr bwMode="auto">
          <a:xfrm>
            <a:off x="3905250" y="4648200"/>
            <a:ext cx="1524000" cy="152400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4130673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34" grpId="0" animBg="1"/>
      <p:bldP spid="41" grpId="0" animBg="1"/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attributes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4294967295"/>
          </p:nvPr>
        </p:nvSpPr>
        <p:spPr>
          <a:xfrm>
            <a:off x="533400" y="1524000"/>
            <a:ext cx="8229600" cy="2057400"/>
          </a:xfrm>
        </p:spPr>
        <p:txBody>
          <a:bodyPr/>
          <a:lstStyle/>
          <a:p>
            <a:r>
              <a:rPr lang="en-US" sz="2400" dirty="0" smtClean="0"/>
              <a:t>Heading, speed and location are examples of attributes that are defined at (almost) every point on the trajectory</a:t>
            </a:r>
          </a:p>
          <a:p>
            <a:r>
              <a:rPr lang="en-US" dirty="0" smtClean="0"/>
              <a:t>There are more criteria, like c</a:t>
            </a:r>
            <a:r>
              <a:rPr lang="en-US" sz="2400" dirty="0" smtClean="0"/>
              <a:t>urvature, sinuosity, and curviness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14400" y="3733800"/>
            <a:ext cx="6850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  <a:sym typeface="Wingdings" pitchFamily="2" charset="2"/>
              </a:rPr>
              <a:t> need a </a:t>
            </a:r>
            <a:r>
              <a:rPr lang="en-US" sz="2400" b="1" dirty="0">
                <a:latin typeface="+mn-lt"/>
                <a:sym typeface="Wingdings" pitchFamily="2" charset="2"/>
              </a:rPr>
              <a:t>framework</a:t>
            </a:r>
            <a:r>
              <a:rPr lang="en-US" sz="2400" dirty="0">
                <a:latin typeface="+mn-lt"/>
                <a:sym typeface="Wingdings" pitchFamily="2" charset="2"/>
              </a:rPr>
              <a:t> to handle different criteria and </a:t>
            </a:r>
            <a:br>
              <a:rPr lang="en-US" sz="2400" dirty="0">
                <a:latin typeface="+mn-lt"/>
                <a:sym typeface="Wingdings" pitchFamily="2" charset="2"/>
              </a:rPr>
            </a:br>
            <a:r>
              <a:rPr lang="en-US" sz="2400" dirty="0">
                <a:latin typeface="+mn-lt"/>
                <a:sym typeface="Wingdings" pitchFamily="2" charset="2"/>
              </a:rPr>
              <a:t>     different ways of combining </a:t>
            </a:r>
            <a:r>
              <a:rPr lang="en-US" sz="2400" dirty="0" smtClean="0">
                <a:latin typeface="+mn-lt"/>
                <a:sym typeface="Wingdings" pitchFamily="2" charset="2"/>
              </a:rPr>
              <a:t>them</a:t>
            </a:r>
            <a:endParaRPr lang="en-US" sz="24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 idx="4294967295"/>
          </p:nvPr>
        </p:nvSpPr>
        <p:spPr>
          <a:xfrm>
            <a:off x="457200" y="274638"/>
            <a:ext cx="8229600" cy="762000"/>
          </a:xfrm>
        </p:spPr>
        <p:txBody>
          <a:bodyPr/>
          <a:lstStyle/>
          <a:p>
            <a:r>
              <a:rPr lang="en-US" smtClean="0"/>
              <a:t>Segmentation: framework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4294967295"/>
          </p:nvPr>
        </p:nvSpPr>
        <p:spPr>
          <a:xfrm>
            <a:off x="547687" y="1524000"/>
            <a:ext cx="8291513" cy="3095625"/>
          </a:xfrm>
        </p:spPr>
        <p:txBody>
          <a:bodyPr/>
          <a:lstStyle/>
          <a:p>
            <a:r>
              <a:rPr lang="en-US" sz="2400" b="1" dirty="0" smtClean="0"/>
              <a:t>Attribute</a:t>
            </a:r>
            <a:r>
              <a:rPr lang="en-US" sz="2400" dirty="0" smtClean="0"/>
              <a:t>: some value defined at every point on the trajectory</a:t>
            </a:r>
            <a:br>
              <a:rPr lang="en-US" sz="2400" dirty="0" smtClean="0"/>
            </a:br>
            <a:r>
              <a:rPr lang="en-US" sz="2400" i="1" dirty="0" smtClean="0"/>
              <a:t>(location, heading, speed, curvature, …)</a:t>
            </a:r>
          </a:p>
          <a:p>
            <a:r>
              <a:rPr lang="en-US" sz="2400" b="1" dirty="0" smtClean="0"/>
              <a:t>Criterion</a:t>
            </a:r>
            <a:r>
              <a:rPr lang="en-US" sz="2400" dirty="0" smtClean="0"/>
              <a:t>: restriction on allowed values of an attribute within the same segment</a:t>
            </a:r>
            <a:br>
              <a:rPr lang="en-US" sz="2400" dirty="0" smtClean="0"/>
            </a:br>
            <a:r>
              <a:rPr lang="en-US" sz="2400" i="1" dirty="0" smtClean="0"/>
              <a:t>(speed ratio at most 2, change of heading at most 3, etc.)</a:t>
            </a:r>
          </a:p>
          <a:p>
            <a:r>
              <a:rPr lang="en-US" sz="2400" b="1" dirty="0" smtClean="0"/>
              <a:t>Segmentation</a:t>
            </a:r>
            <a:r>
              <a:rPr lang="en-US" sz="2400" dirty="0" smtClean="0"/>
              <a:t> on any combination (conjunction or disjunction) of criteria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 idx="4294967295"/>
          </p:nvPr>
        </p:nvSpPr>
        <p:spPr>
          <a:xfrm>
            <a:off x="457200" y="304800"/>
            <a:ext cx="8229600" cy="762000"/>
          </a:xfrm>
        </p:spPr>
        <p:txBody>
          <a:bodyPr/>
          <a:lstStyle/>
          <a:p>
            <a:r>
              <a:rPr lang="en-US" dirty="0" smtClean="0"/>
              <a:t>Segmentation: framework</a:t>
            </a:r>
          </a:p>
        </p:txBody>
      </p:sp>
      <p:sp>
        <p:nvSpPr>
          <p:cNvPr id="80899" name="Content Placeholder 2"/>
          <p:cNvSpPr>
            <a:spLocks noGrp="1"/>
          </p:cNvSpPr>
          <p:nvPr>
            <p:ph idx="4294967295"/>
          </p:nvPr>
        </p:nvSpPr>
        <p:spPr>
          <a:xfrm>
            <a:off x="547687" y="1524000"/>
            <a:ext cx="8291513" cy="1511300"/>
          </a:xfrm>
        </p:spPr>
        <p:txBody>
          <a:bodyPr/>
          <a:lstStyle/>
          <a:p>
            <a:r>
              <a:rPr lang="en-US" sz="2400" dirty="0" smtClean="0"/>
              <a:t>Attributes</a:t>
            </a:r>
          </a:p>
          <a:p>
            <a:r>
              <a:rPr lang="en-US" sz="2400" dirty="0" smtClean="0"/>
              <a:t>Criteria</a:t>
            </a:r>
          </a:p>
          <a:p>
            <a:r>
              <a:rPr lang="en-US" sz="2400" dirty="0" smtClean="0"/>
              <a:t>Segmentation on any combination:</a:t>
            </a:r>
          </a:p>
        </p:txBody>
      </p:sp>
      <p:sp>
        <p:nvSpPr>
          <p:cNvPr id="80900" name="Freeform 4"/>
          <p:cNvSpPr>
            <a:spLocks/>
          </p:cNvSpPr>
          <p:nvPr/>
        </p:nvSpPr>
        <p:spPr bwMode="auto">
          <a:xfrm>
            <a:off x="2776538" y="4081463"/>
            <a:ext cx="3733800" cy="1676400"/>
          </a:xfrm>
          <a:custGeom>
            <a:avLst/>
            <a:gdLst>
              <a:gd name="T0" fmla="*/ 2147483647 w 10000"/>
              <a:gd name="T1" fmla="*/ 2147483647 h 10000"/>
              <a:gd name="T2" fmla="*/ 2147483647 w 10000"/>
              <a:gd name="T3" fmla="*/ 2147483647 h 10000"/>
              <a:gd name="T4" fmla="*/ 2147483647 w 10000"/>
              <a:gd name="T5" fmla="*/ 2147483647 h 10000"/>
              <a:gd name="T6" fmla="*/ 2147483647 w 10000"/>
              <a:gd name="T7" fmla="*/ 2147483647 h 10000"/>
              <a:gd name="T8" fmla="*/ 2147483647 w 10000"/>
              <a:gd name="T9" fmla="*/ 2147483647 h 10000"/>
              <a:gd name="T10" fmla="*/ 2147483647 w 10000"/>
              <a:gd name="T11" fmla="*/ 2147483647 h 10000"/>
              <a:gd name="T12" fmla="*/ 2147483647 w 10000"/>
              <a:gd name="T13" fmla="*/ 2147483647 h 10000"/>
              <a:gd name="T14" fmla="*/ 2147483647 w 10000"/>
              <a:gd name="T15" fmla="*/ 2147483647 h 10000"/>
              <a:gd name="T16" fmla="*/ 2147483647 w 10000"/>
              <a:gd name="T17" fmla="*/ 2147483647 h 10000"/>
              <a:gd name="T18" fmla="*/ 2147483647 w 10000"/>
              <a:gd name="T19" fmla="*/ 2147483647 h 10000"/>
              <a:gd name="T20" fmla="*/ 2147483647 w 10000"/>
              <a:gd name="T21" fmla="*/ 2147483647 h 10000"/>
              <a:gd name="T22" fmla="*/ 2147483647 w 10000"/>
              <a:gd name="T23" fmla="*/ 2147483647 h 10000"/>
              <a:gd name="T24" fmla="*/ 2147483647 w 10000"/>
              <a:gd name="T25" fmla="*/ 2147483647 h 10000"/>
              <a:gd name="T26" fmla="*/ 2147483647 w 10000"/>
              <a:gd name="T27" fmla="*/ 0 h 10000"/>
              <a:gd name="T28" fmla="*/ 0 w 10000"/>
              <a:gd name="T29" fmla="*/ 2147483647 h 100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0000"/>
              <a:gd name="T46" fmla="*/ 0 h 10000"/>
              <a:gd name="T47" fmla="*/ 10000 w 10000"/>
              <a:gd name="T48" fmla="*/ 10000 h 1000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0000" h="10000">
                <a:moveTo>
                  <a:pt x="408" y="10000"/>
                </a:moveTo>
                <a:lnTo>
                  <a:pt x="1020" y="5000"/>
                </a:lnTo>
                <a:lnTo>
                  <a:pt x="2653" y="3182"/>
                </a:lnTo>
                <a:lnTo>
                  <a:pt x="4490" y="4545"/>
                </a:lnTo>
                <a:lnTo>
                  <a:pt x="6531" y="3636"/>
                </a:lnTo>
                <a:lnTo>
                  <a:pt x="7347" y="909"/>
                </a:lnTo>
                <a:lnTo>
                  <a:pt x="9184" y="1364"/>
                </a:lnTo>
                <a:lnTo>
                  <a:pt x="10000" y="4545"/>
                </a:lnTo>
                <a:lnTo>
                  <a:pt x="9283" y="7422"/>
                </a:lnTo>
                <a:lnTo>
                  <a:pt x="7755" y="9091"/>
                </a:lnTo>
                <a:lnTo>
                  <a:pt x="6440" y="6981"/>
                </a:lnTo>
                <a:lnTo>
                  <a:pt x="5510" y="1818"/>
                </a:lnTo>
                <a:lnTo>
                  <a:pt x="4286" y="455"/>
                </a:lnTo>
                <a:lnTo>
                  <a:pt x="2449" y="0"/>
                </a:lnTo>
                <a:lnTo>
                  <a:pt x="0" y="909"/>
                </a:lnTo>
              </a:path>
            </a:pathLst>
          </a:custGeom>
          <a:noFill/>
          <a:ln w="38100" cmpd="sng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0901" name="Oval 5"/>
          <p:cNvSpPr>
            <a:spLocks noChangeArrowheads="1"/>
          </p:cNvSpPr>
          <p:nvPr/>
        </p:nvSpPr>
        <p:spPr bwMode="auto">
          <a:xfrm>
            <a:off x="2852738" y="5681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2" name="Oval 6"/>
          <p:cNvSpPr>
            <a:spLocks noChangeArrowheads="1"/>
          </p:cNvSpPr>
          <p:nvPr/>
        </p:nvSpPr>
        <p:spPr bwMode="auto">
          <a:xfrm>
            <a:off x="5111750" y="51609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3" name="Oval 7"/>
          <p:cNvSpPr>
            <a:spLocks noChangeArrowheads="1"/>
          </p:cNvSpPr>
          <p:nvPr/>
        </p:nvSpPr>
        <p:spPr bwMode="auto">
          <a:xfrm>
            <a:off x="4376738" y="4767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4" name="Oval 8"/>
          <p:cNvSpPr>
            <a:spLocks noChangeArrowheads="1"/>
          </p:cNvSpPr>
          <p:nvPr/>
        </p:nvSpPr>
        <p:spPr bwMode="auto">
          <a:xfrm>
            <a:off x="3690938" y="45386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5" name="Oval 9"/>
          <p:cNvSpPr>
            <a:spLocks noChangeArrowheads="1"/>
          </p:cNvSpPr>
          <p:nvPr/>
        </p:nvSpPr>
        <p:spPr bwMode="auto">
          <a:xfrm>
            <a:off x="3081338" y="4843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6" name="Oval 10"/>
          <p:cNvSpPr>
            <a:spLocks noChangeArrowheads="1"/>
          </p:cNvSpPr>
          <p:nvPr/>
        </p:nvSpPr>
        <p:spPr bwMode="auto">
          <a:xfrm>
            <a:off x="5138738" y="4614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7" name="Oval 11"/>
          <p:cNvSpPr>
            <a:spLocks noChangeArrowheads="1"/>
          </p:cNvSpPr>
          <p:nvPr/>
        </p:nvSpPr>
        <p:spPr bwMode="auto">
          <a:xfrm>
            <a:off x="5443538" y="4157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8" name="Oval 12"/>
          <p:cNvSpPr>
            <a:spLocks noChangeArrowheads="1"/>
          </p:cNvSpPr>
          <p:nvPr/>
        </p:nvSpPr>
        <p:spPr bwMode="auto">
          <a:xfrm>
            <a:off x="5595938" y="5529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09" name="Oval 13"/>
          <p:cNvSpPr>
            <a:spLocks noChangeArrowheads="1"/>
          </p:cNvSpPr>
          <p:nvPr/>
        </p:nvSpPr>
        <p:spPr bwMode="auto">
          <a:xfrm>
            <a:off x="6129338" y="4233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0" name="Oval 14"/>
          <p:cNvSpPr>
            <a:spLocks noChangeArrowheads="1"/>
          </p:cNvSpPr>
          <p:nvPr/>
        </p:nvSpPr>
        <p:spPr bwMode="auto">
          <a:xfrm>
            <a:off x="6434138" y="47672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1" name="Oval 15"/>
          <p:cNvSpPr>
            <a:spLocks noChangeArrowheads="1"/>
          </p:cNvSpPr>
          <p:nvPr/>
        </p:nvSpPr>
        <p:spPr bwMode="auto">
          <a:xfrm>
            <a:off x="6157913" y="5257800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2" name="Oval 16"/>
          <p:cNvSpPr>
            <a:spLocks noChangeArrowheads="1"/>
          </p:cNvSpPr>
          <p:nvPr/>
        </p:nvSpPr>
        <p:spPr bwMode="auto">
          <a:xfrm>
            <a:off x="2700338" y="4157663"/>
            <a:ext cx="152400" cy="152400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3" name="Oval 17"/>
          <p:cNvSpPr>
            <a:spLocks noChangeArrowheads="1"/>
          </p:cNvSpPr>
          <p:nvPr/>
        </p:nvSpPr>
        <p:spPr bwMode="auto">
          <a:xfrm>
            <a:off x="3614738" y="40052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4" name="Oval 18"/>
          <p:cNvSpPr>
            <a:spLocks noChangeArrowheads="1"/>
          </p:cNvSpPr>
          <p:nvPr/>
        </p:nvSpPr>
        <p:spPr bwMode="auto">
          <a:xfrm>
            <a:off x="4300538" y="40814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80915" name="Oval 19"/>
          <p:cNvSpPr>
            <a:spLocks noChangeArrowheads="1"/>
          </p:cNvSpPr>
          <p:nvPr/>
        </p:nvSpPr>
        <p:spPr bwMode="auto">
          <a:xfrm>
            <a:off x="4757738" y="43100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074988" y="4130675"/>
            <a:ext cx="309562" cy="5238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875088" y="4097338"/>
            <a:ext cx="314325" cy="381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498975" y="4221163"/>
            <a:ext cx="223838" cy="10953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4816475" y="4746626"/>
            <a:ext cx="388937" cy="138112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99075" y="5330825"/>
            <a:ext cx="276225" cy="19050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808663" y="5399088"/>
            <a:ext cx="274637" cy="13652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5400000" flipH="1" flipV="1">
            <a:off x="6264275" y="5033963"/>
            <a:ext cx="211137" cy="122238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V="1">
            <a:off x="6251575" y="4521200"/>
            <a:ext cx="238125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5699125" y="4249738"/>
            <a:ext cx="266700" cy="285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94313" y="4397375"/>
            <a:ext cx="161925" cy="1047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0800000" flipV="1">
            <a:off x="4675188" y="4745038"/>
            <a:ext cx="247650" cy="52387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0800000">
            <a:off x="3956050" y="4673600"/>
            <a:ext cx="295275" cy="95250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10800000" flipV="1">
            <a:off x="3341688" y="4683125"/>
            <a:ext cx="285750" cy="1428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>
            <a:off x="2922588" y="5278438"/>
            <a:ext cx="257175" cy="66675"/>
          </a:xfrm>
          <a:prstGeom prst="line">
            <a:avLst/>
          </a:prstGeom>
          <a:ln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930" name="TextBox 33"/>
          <p:cNvSpPr txBox="1">
            <a:spLocks noChangeArrowheads="1"/>
          </p:cNvSpPr>
          <p:nvPr/>
        </p:nvSpPr>
        <p:spPr bwMode="auto">
          <a:xfrm>
            <a:off x="1042988" y="2911475"/>
            <a:ext cx="564346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   Criteria satisfied within each </a:t>
            </a:r>
            <a:r>
              <a:rPr lang="en-US" sz="2400" dirty="0" smtClean="0">
                <a:latin typeface="Calibri" pitchFamily="34" charset="0"/>
              </a:rPr>
              <a:t>segment</a:t>
            </a:r>
            <a:endParaRPr lang="en-US" sz="2400" dirty="0">
              <a:latin typeface="Calibri" pitchFamily="34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400" dirty="0">
                <a:latin typeface="Calibri" pitchFamily="34" charset="0"/>
              </a:rPr>
              <a:t>   Optimal (minimum number of segments)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 smtClean="0"/>
              <a:t>Segmentation: monotonicity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1"/>
            <a:ext cx="8077200" cy="9906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criterion is </a:t>
            </a:r>
            <a:r>
              <a:rPr lang="en-US" b="1" i="1" dirty="0" smtClean="0"/>
              <a:t>monotone</a:t>
            </a:r>
            <a:r>
              <a:rPr lang="en-US" dirty="0" smtClean="0"/>
              <a:t> if satisfaction for a segment implies satisfaction for any </a:t>
            </a:r>
            <a:r>
              <a:rPr lang="en-US" dirty="0" err="1" smtClean="0"/>
              <a:t>subsegment</a:t>
            </a:r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3400" y="3581400"/>
            <a:ext cx="8077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endParaRPr lang="en-US" dirty="0" smtClean="0"/>
          </a:p>
          <a:p>
            <a:r>
              <a:rPr lang="en-US" dirty="0" smtClean="0"/>
              <a:t>Absolute or relative heading is monotone</a:t>
            </a:r>
          </a:p>
          <a:p>
            <a:r>
              <a:rPr lang="en-US" dirty="0" smtClean="0"/>
              <a:t>Absolute or relative speed is monotone</a:t>
            </a:r>
          </a:p>
          <a:p>
            <a:r>
              <a:rPr lang="en-US" dirty="0" smtClean="0"/>
              <a:t>Location by enclosing circle or by diameter is monotone</a:t>
            </a:r>
          </a:p>
          <a:p>
            <a:r>
              <a:rPr lang="en-US" dirty="0" smtClean="0"/>
              <a:t>Curvature criteria are monotone</a:t>
            </a:r>
          </a:p>
          <a:p>
            <a:r>
              <a:rPr lang="en-US" dirty="0" smtClean="0"/>
              <a:t>Curviness, sinuosity also</a:t>
            </a:r>
          </a:p>
          <a:p>
            <a:endParaRPr lang="en-US" dirty="0"/>
          </a:p>
        </p:txBody>
      </p:sp>
      <p:sp>
        <p:nvSpPr>
          <p:cNvPr id="5" name="Freeform 4"/>
          <p:cNvSpPr/>
          <p:nvPr/>
        </p:nvSpPr>
        <p:spPr>
          <a:xfrm>
            <a:off x="1898650" y="2491964"/>
            <a:ext cx="5541491" cy="1052526"/>
          </a:xfrm>
          <a:custGeom>
            <a:avLst/>
            <a:gdLst>
              <a:gd name="connsiteX0" fmla="*/ 0 w 5541491"/>
              <a:gd name="connsiteY0" fmla="*/ 1051336 h 1051336"/>
              <a:gd name="connsiteX1" fmla="*/ 809625 w 5541491"/>
              <a:gd name="connsiteY1" fmla="*/ 479836 h 1051336"/>
              <a:gd name="connsiteX2" fmla="*/ 1905000 w 5541491"/>
              <a:gd name="connsiteY2" fmla="*/ 956086 h 1051336"/>
              <a:gd name="connsiteX3" fmla="*/ 2428875 w 5541491"/>
              <a:gd name="connsiteY3" fmla="*/ 994186 h 1051336"/>
              <a:gd name="connsiteX4" fmla="*/ 2857500 w 5541491"/>
              <a:gd name="connsiteY4" fmla="*/ 632236 h 1051336"/>
              <a:gd name="connsiteX5" fmla="*/ 2895600 w 5541491"/>
              <a:gd name="connsiteY5" fmla="*/ 308386 h 1051336"/>
              <a:gd name="connsiteX6" fmla="*/ 3324225 w 5541491"/>
              <a:gd name="connsiteY6" fmla="*/ 155986 h 1051336"/>
              <a:gd name="connsiteX7" fmla="*/ 3400425 w 5541491"/>
              <a:gd name="connsiteY7" fmla="*/ 298861 h 1051336"/>
              <a:gd name="connsiteX8" fmla="*/ 3228975 w 5541491"/>
              <a:gd name="connsiteY8" fmla="*/ 679861 h 1051336"/>
              <a:gd name="connsiteX9" fmla="*/ 3533775 w 5541491"/>
              <a:gd name="connsiteY9" fmla="*/ 994186 h 1051336"/>
              <a:gd name="connsiteX10" fmla="*/ 4019550 w 5541491"/>
              <a:gd name="connsiteY10" fmla="*/ 994186 h 1051336"/>
              <a:gd name="connsiteX11" fmla="*/ 4381500 w 5541491"/>
              <a:gd name="connsiteY11" fmla="*/ 632236 h 1051336"/>
              <a:gd name="connsiteX12" fmla="*/ 5305425 w 5541491"/>
              <a:gd name="connsiteY12" fmla="*/ 3586 h 1051336"/>
              <a:gd name="connsiteX13" fmla="*/ 5534025 w 5541491"/>
              <a:gd name="connsiteY13" fmla="*/ 394111 h 1051336"/>
              <a:gd name="connsiteX14" fmla="*/ 5114925 w 5541491"/>
              <a:gd name="connsiteY14" fmla="*/ 784636 h 1051336"/>
              <a:gd name="connsiteX15" fmla="*/ 4676775 w 5541491"/>
              <a:gd name="connsiteY15" fmla="*/ 660811 h 1051336"/>
              <a:gd name="connsiteX16" fmla="*/ 4295775 w 5541491"/>
              <a:gd name="connsiteY16" fmla="*/ 213136 h 1051336"/>
              <a:gd name="connsiteX0" fmla="*/ 0 w 5541491"/>
              <a:gd name="connsiteY0" fmla="*/ 1051336 h 1051336"/>
              <a:gd name="connsiteX1" fmla="*/ 809625 w 5541491"/>
              <a:gd name="connsiteY1" fmla="*/ 479836 h 1051336"/>
              <a:gd name="connsiteX2" fmla="*/ 1892300 w 5541491"/>
              <a:gd name="connsiteY2" fmla="*/ 968786 h 1051336"/>
              <a:gd name="connsiteX3" fmla="*/ 2428875 w 5541491"/>
              <a:gd name="connsiteY3" fmla="*/ 994186 h 1051336"/>
              <a:gd name="connsiteX4" fmla="*/ 2857500 w 5541491"/>
              <a:gd name="connsiteY4" fmla="*/ 632236 h 1051336"/>
              <a:gd name="connsiteX5" fmla="*/ 2895600 w 5541491"/>
              <a:gd name="connsiteY5" fmla="*/ 308386 h 1051336"/>
              <a:gd name="connsiteX6" fmla="*/ 3324225 w 5541491"/>
              <a:gd name="connsiteY6" fmla="*/ 155986 h 1051336"/>
              <a:gd name="connsiteX7" fmla="*/ 3400425 w 5541491"/>
              <a:gd name="connsiteY7" fmla="*/ 298861 h 1051336"/>
              <a:gd name="connsiteX8" fmla="*/ 3228975 w 5541491"/>
              <a:gd name="connsiteY8" fmla="*/ 679861 h 1051336"/>
              <a:gd name="connsiteX9" fmla="*/ 3533775 w 5541491"/>
              <a:gd name="connsiteY9" fmla="*/ 994186 h 1051336"/>
              <a:gd name="connsiteX10" fmla="*/ 4019550 w 5541491"/>
              <a:gd name="connsiteY10" fmla="*/ 994186 h 1051336"/>
              <a:gd name="connsiteX11" fmla="*/ 4381500 w 5541491"/>
              <a:gd name="connsiteY11" fmla="*/ 632236 h 1051336"/>
              <a:gd name="connsiteX12" fmla="*/ 5305425 w 5541491"/>
              <a:gd name="connsiteY12" fmla="*/ 3586 h 1051336"/>
              <a:gd name="connsiteX13" fmla="*/ 5534025 w 5541491"/>
              <a:gd name="connsiteY13" fmla="*/ 394111 h 1051336"/>
              <a:gd name="connsiteX14" fmla="*/ 5114925 w 5541491"/>
              <a:gd name="connsiteY14" fmla="*/ 784636 h 1051336"/>
              <a:gd name="connsiteX15" fmla="*/ 4676775 w 5541491"/>
              <a:gd name="connsiteY15" fmla="*/ 660811 h 1051336"/>
              <a:gd name="connsiteX16" fmla="*/ 4295775 w 5541491"/>
              <a:gd name="connsiteY16" fmla="*/ 213136 h 1051336"/>
              <a:gd name="connsiteX0" fmla="*/ 0 w 5541491"/>
              <a:gd name="connsiteY0" fmla="*/ 1051336 h 1051336"/>
              <a:gd name="connsiteX1" fmla="*/ 796925 w 5541491"/>
              <a:gd name="connsiteY1" fmla="*/ 492536 h 1051336"/>
              <a:gd name="connsiteX2" fmla="*/ 1892300 w 5541491"/>
              <a:gd name="connsiteY2" fmla="*/ 968786 h 1051336"/>
              <a:gd name="connsiteX3" fmla="*/ 2428875 w 5541491"/>
              <a:gd name="connsiteY3" fmla="*/ 994186 h 1051336"/>
              <a:gd name="connsiteX4" fmla="*/ 2857500 w 5541491"/>
              <a:gd name="connsiteY4" fmla="*/ 632236 h 1051336"/>
              <a:gd name="connsiteX5" fmla="*/ 2895600 w 5541491"/>
              <a:gd name="connsiteY5" fmla="*/ 308386 h 1051336"/>
              <a:gd name="connsiteX6" fmla="*/ 3324225 w 5541491"/>
              <a:gd name="connsiteY6" fmla="*/ 155986 h 1051336"/>
              <a:gd name="connsiteX7" fmla="*/ 3400425 w 5541491"/>
              <a:gd name="connsiteY7" fmla="*/ 298861 h 1051336"/>
              <a:gd name="connsiteX8" fmla="*/ 3228975 w 5541491"/>
              <a:gd name="connsiteY8" fmla="*/ 679861 h 1051336"/>
              <a:gd name="connsiteX9" fmla="*/ 3533775 w 5541491"/>
              <a:gd name="connsiteY9" fmla="*/ 994186 h 1051336"/>
              <a:gd name="connsiteX10" fmla="*/ 4019550 w 5541491"/>
              <a:gd name="connsiteY10" fmla="*/ 994186 h 1051336"/>
              <a:gd name="connsiteX11" fmla="*/ 4381500 w 5541491"/>
              <a:gd name="connsiteY11" fmla="*/ 632236 h 1051336"/>
              <a:gd name="connsiteX12" fmla="*/ 5305425 w 5541491"/>
              <a:gd name="connsiteY12" fmla="*/ 3586 h 1051336"/>
              <a:gd name="connsiteX13" fmla="*/ 5534025 w 5541491"/>
              <a:gd name="connsiteY13" fmla="*/ 394111 h 1051336"/>
              <a:gd name="connsiteX14" fmla="*/ 5114925 w 5541491"/>
              <a:gd name="connsiteY14" fmla="*/ 784636 h 1051336"/>
              <a:gd name="connsiteX15" fmla="*/ 4676775 w 5541491"/>
              <a:gd name="connsiteY15" fmla="*/ 660811 h 1051336"/>
              <a:gd name="connsiteX16" fmla="*/ 4295775 w 5541491"/>
              <a:gd name="connsiteY16" fmla="*/ 213136 h 1051336"/>
              <a:gd name="connsiteX0" fmla="*/ 0 w 5541491"/>
              <a:gd name="connsiteY0" fmla="*/ 1051336 h 1051336"/>
              <a:gd name="connsiteX1" fmla="*/ 796925 w 5541491"/>
              <a:gd name="connsiteY1" fmla="*/ 492536 h 1051336"/>
              <a:gd name="connsiteX2" fmla="*/ 1892300 w 5541491"/>
              <a:gd name="connsiteY2" fmla="*/ 968786 h 1051336"/>
              <a:gd name="connsiteX3" fmla="*/ 2397125 w 5541491"/>
              <a:gd name="connsiteY3" fmla="*/ 1013236 h 1051336"/>
              <a:gd name="connsiteX4" fmla="*/ 2857500 w 5541491"/>
              <a:gd name="connsiteY4" fmla="*/ 632236 h 1051336"/>
              <a:gd name="connsiteX5" fmla="*/ 2895600 w 5541491"/>
              <a:gd name="connsiteY5" fmla="*/ 308386 h 1051336"/>
              <a:gd name="connsiteX6" fmla="*/ 3324225 w 5541491"/>
              <a:gd name="connsiteY6" fmla="*/ 155986 h 1051336"/>
              <a:gd name="connsiteX7" fmla="*/ 3400425 w 5541491"/>
              <a:gd name="connsiteY7" fmla="*/ 298861 h 1051336"/>
              <a:gd name="connsiteX8" fmla="*/ 3228975 w 5541491"/>
              <a:gd name="connsiteY8" fmla="*/ 679861 h 1051336"/>
              <a:gd name="connsiteX9" fmla="*/ 3533775 w 5541491"/>
              <a:gd name="connsiteY9" fmla="*/ 994186 h 1051336"/>
              <a:gd name="connsiteX10" fmla="*/ 4019550 w 5541491"/>
              <a:gd name="connsiteY10" fmla="*/ 994186 h 1051336"/>
              <a:gd name="connsiteX11" fmla="*/ 4381500 w 5541491"/>
              <a:gd name="connsiteY11" fmla="*/ 632236 h 1051336"/>
              <a:gd name="connsiteX12" fmla="*/ 5305425 w 5541491"/>
              <a:gd name="connsiteY12" fmla="*/ 3586 h 1051336"/>
              <a:gd name="connsiteX13" fmla="*/ 5534025 w 5541491"/>
              <a:gd name="connsiteY13" fmla="*/ 394111 h 1051336"/>
              <a:gd name="connsiteX14" fmla="*/ 5114925 w 5541491"/>
              <a:gd name="connsiteY14" fmla="*/ 784636 h 1051336"/>
              <a:gd name="connsiteX15" fmla="*/ 4676775 w 5541491"/>
              <a:gd name="connsiteY15" fmla="*/ 660811 h 1051336"/>
              <a:gd name="connsiteX16" fmla="*/ 4295775 w 5541491"/>
              <a:gd name="connsiteY16" fmla="*/ 213136 h 1051336"/>
              <a:gd name="connsiteX0" fmla="*/ 0 w 5541491"/>
              <a:gd name="connsiteY0" fmla="*/ 1051336 h 1052526"/>
              <a:gd name="connsiteX1" fmla="*/ 796925 w 5541491"/>
              <a:gd name="connsiteY1" fmla="*/ 492536 h 1052526"/>
              <a:gd name="connsiteX2" fmla="*/ 1879600 w 5541491"/>
              <a:gd name="connsiteY2" fmla="*/ 981486 h 1052526"/>
              <a:gd name="connsiteX3" fmla="*/ 2397125 w 5541491"/>
              <a:gd name="connsiteY3" fmla="*/ 1013236 h 1052526"/>
              <a:gd name="connsiteX4" fmla="*/ 2857500 w 5541491"/>
              <a:gd name="connsiteY4" fmla="*/ 632236 h 1052526"/>
              <a:gd name="connsiteX5" fmla="*/ 2895600 w 5541491"/>
              <a:gd name="connsiteY5" fmla="*/ 308386 h 1052526"/>
              <a:gd name="connsiteX6" fmla="*/ 3324225 w 5541491"/>
              <a:gd name="connsiteY6" fmla="*/ 155986 h 1052526"/>
              <a:gd name="connsiteX7" fmla="*/ 3400425 w 5541491"/>
              <a:gd name="connsiteY7" fmla="*/ 298861 h 1052526"/>
              <a:gd name="connsiteX8" fmla="*/ 3228975 w 5541491"/>
              <a:gd name="connsiteY8" fmla="*/ 679861 h 1052526"/>
              <a:gd name="connsiteX9" fmla="*/ 3533775 w 5541491"/>
              <a:gd name="connsiteY9" fmla="*/ 994186 h 1052526"/>
              <a:gd name="connsiteX10" fmla="*/ 4019550 w 5541491"/>
              <a:gd name="connsiteY10" fmla="*/ 994186 h 1052526"/>
              <a:gd name="connsiteX11" fmla="*/ 4381500 w 5541491"/>
              <a:gd name="connsiteY11" fmla="*/ 632236 h 1052526"/>
              <a:gd name="connsiteX12" fmla="*/ 5305425 w 5541491"/>
              <a:gd name="connsiteY12" fmla="*/ 3586 h 1052526"/>
              <a:gd name="connsiteX13" fmla="*/ 5534025 w 5541491"/>
              <a:gd name="connsiteY13" fmla="*/ 394111 h 1052526"/>
              <a:gd name="connsiteX14" fmla="*/ 5114925 w 5541491"/>
              <a:gd name="connsiteY14" fmla="*/ 784636 h 1052526"/>
              <a:gd name="connsiteX15" fmla="*/ 4676775 w 5541491"/>
              <a:gd name="connsiteY15" fmla="*/ 660811 h 1052526"/>
              <a:gd name="connsiteX16" fmla="*/ 4295775 w 5541491"/>
              <a:gd name="connsiteY16" fmla="*/ 213136 h 105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541491" h="1052526">
                <a:moveTo>
                  <a:pt x="0" y="1051336"/>
                </a:moveTo>
                <a:cubicBezTo>
                  <a:pt x="246062" y="773523"/>
                  <a:pt x="483658" y="504178"/>
                  <a:pt x="796925" y="492536"/>
                </a:cubicBezTo>
                <a:cubicBezTo>
                  <a:pt x="1110192" y="480894"/>
                  <a:pt x="1612900" y="894703"/>
                  <a:pt x="1879600" y="981486"/>
                </a:cubicBezTo>
                <a:cubicBezTo>
                  <a:pt x="2146300" y="1068269"/>
                  <a:pt x="2234142" y="1071444"/>
                  <a:pt x="2397125" y="1013236"/>
                </a:cubicBezTo>
                <a:cubicBezTo>
                  <a:pt x="2560108" y="955028"/>
                  <a:pt x="2774421" y="749711"/>
                  <a:pt x="2857500" y="632236"/>
                </a:cubicBezTo>
                <a:cubicBezTo>
                  <a:pt x="2940579" y="514761"/>
                  <a:pt x="2817813" y="387761"/>
                  <a:pt x="2895600" y="308386"/>
                </a:cubicBezTo>
                <a:cubicBezTo>
                  <a:pt x="2973387" y="229011"/>
                  <a:pt x="3240088" y="157573"/>
                  <a:pt x="3324225" y="155986"/>
                </a:cubicBezTo>
                <a:cubicBezTo>
                  <a:pt x="3408363" y="154398"/>
                  <a:pt x="3416300" y="211549"/>
                  <a:pt x="3400425" y="298861"/>
                </a:cubicBezTo>
                <a:cubicBezTo>
                  <a:pt x="3384550" y="386173"/>
                  <a:pt x="3206750" y="563974"/>
                  <a:pt x="3228975" y="679861"/>
                </a:cubicBezTo>
                <a:cubicBezTo>
                  <a:pt x="3251200" y="795748"/>
                  <a:pt x="3402013" y="941799"/>
                  <a:pt x="3533775" y="994186"/>
                </a:cubicBezTo>
                <a:cubicBezTo>
                  <a:pt x="3665537" y="1046573"/>
                  <a:pt x="3878263" y="1054511"/>
                  <a:pt x="4019550" y="994186"/>
                </a:cubicBezTo>
                <a:cubicBezTo>
                  <a:pt x="4160837" y="933861"/>
                  <a:pt x="4167188" y="797336"/>
                  <a:pt x="4381500" y="632236"/>
                </a:cubicBezTo>
                <a:cubicBezTo>
                  <a:pt x="4595813" y="467136"/>
                  <a:pt x="5113338" y="43273"/>
                  <a:pt x="5305425" y="3586"/>
                </a:cubicBezTo>
                <a:cubicBezTo>
                  <a:pt x="5497512" y="-36101"/>
                  <a:pt x="5565775" y="263936"/>
                  <a:pt x="5534025" y="394111"/>
                </a:cubicBezTo>
                <a:cubicBezTo>
                  <a:pt x="5502275" y="524286"/>
                  <a:pt x="5257800" y="740186"/>
                  <a:pt x="5114925" y="784636"/>
                </a:cubicBezTo>
                <a:cubicBezTo>
                  <a:pt x="4972050" y="829086"/>
                  <a:pt x="4813300" y="756061"/>
                  <a:pt x="4676775" y="660811"/>
                </a:cubicBezTo>
                <a:cubicBezTo>
                  <a:pt x="4540250" y="565561"/>
                  <a:pt x="4418012" y="389348"/>
                  <a:pt x="4295775" y="213136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518807" y="2936669"/>
            <a:ext cx="2075632" cy="583395"/>
          </a:xfrm>
          <a:custGeom>
            <a:avLst/>
            <a:gdLst>
              <a:gd name="connsiteX0" fmla="*/ 0 w 2075632"/>
              <a:gd name="connsiteY0" fmla="*/ 30924 h 583395"/>
              <a:gd name="connsiteX1" fmla="*/ 252442 w 2075632"/>
              <a:gd name="connsiteY1" fmla="*/ 2875 h 583395"/>
              <a:gd name="connsiteX2" fmla="*/ 465615 w 2075632"/>
              <a:gd name="connsiteY2" fmla="*/ 92632 h 583395"/>
              <a:gd name="connsiteX3" fmla="*/ 746106 w 2075632"/>
              <a:gd name="connsiteY3" fmla="*/ 221657 h 583395"/>
              <a:gd name="connsiteX4" fmla="*/ 897571 w 2075632"/>
              <a:gd name="connsiteY4" fmla="*/ 317024 h 583395"/>
              <a:gd name="connsiteX5" fmla="*/ 1099524 w 2075632"/>
              <a:gd name="connsiteY5" fmla="*/ 418001 h 583395"/>
              <a:gd name="connsiteX6" fmla="*/ 1256599 w 2075632"/>
              <a:gd name="connsiteY6" fmla="*/ 490929 h 583395"/>
              <a:gd name="connsiteX7" fmla="*/ 1413674 w 2075632"/>
              <a:gd name="connsiteY7" fmla="*/ 541417 h 583395"/>
              <a:gd name="connsiteX8" fmla="*/ 1576359 w 2075632"/>
              <a:gd name="connsiteY8" fmla="*/ 580686 h 583395"/>
              <a:gd name="connsiteX9" fmla="*/ 1710994 w 2075632"/>
              <a:gd name="connsiteY9" fmla="*/ 569466 h 583395"/>
              <a:gd name="connsiteX10" fmla="*/ 1862459 w 2075632"/>
              <a:gd name="connsiteY10" fmla="*/ 485319 h 583395"/>
              <a:gd name="connsiteX11" fmla="*/ 2075632 w 2075632"/>
              <a:gd name="connsiteY11" fmla="*/ 328244 h 58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75632" h="583395">
                <a:moveTo>
                  <a:pt x="0" y="30924"/>
                </a:moveTo>
                <a:cubicBezTo>
                  <a:pt x="87420" y="11757"/>
                  <a:pt x="174840" y="-7410"/>
                  <a:pt x="252442" y="2875"/>
                </a:cubicBezTo>
                <a:cubicBezTo>
                  <a:pt x="330044" y="13160"/>
                  <a:pt x="383338" y="56168"/>
                  <a:pt x="465615" y="92632"/>
                </a:cubicBezTo>
                <a:cubicBezTo>
                  <a:pt x="547892" y="129096"/>
                  <a:pt x="674113" y="184258"/>
                  <a:pt x="746106" y="221657"/>
                </a:cubicBezTo>
                <a:cubicBezTo>
                  <a:pt x="818099" y="259056"/>
                  <a:pt x="838668" y="284300"/>
                  <a:pt x="897571" y="317024"/>
                </a:cubicBezTo>
                <a:cubicBezTo>
                  <a:pt x="956474" y="349748"/>
                  <a:pt x="1039686" y="389017"/>
                  <a:pt x="1099524" y="418001"/>
                </a:cubicBezTo>
                <a:cubicBezTo>
                  <a:pt x="1159362" y="446985"/>
                  <a:pt x="1204241" y="470360"/>
                  <a:pt x="1256599" y="490929"/>
                </a:cubicBezTo>
                <a:cubicBezTo>
                  <a:pt x="1308957" y="511498"/>
                  <a:pt x="1360381" y="526458"/>
                  <a:pt x="1413674" y="541417"/>
                </a:cubicBezTo>
                <a:cubicBezTo>
                  <a:pt x="1466967" y="556376"/>
                  <a:pt x="1526806" y="576011"/>
                  <a:pt x="1576359" y="580686"/>
                </a:cubicBezTo>
                <a:cubicBezTo>
                  <a:pt x="1625912" y="585361"/>
                  <a:pt x="1663311" y="585361"/>
                  <a:pt x="1710994" y="569466"/>
                </a:cubicBezTo>
                <a:cubicBezTo>
                  <a:pt x="1758677" y="553572"/>
                  <a:pt x="1801686" y="525523"/>
                  <a:pt x="1862459" y="485319"/>
                </a:cubicBezTo>
                <a:cubicBezTo>
                  <a:pt x="1923232" y="445115"/>
                  <a:pt x="1999432" y="386679"/>
                  <a:pt x="2075632" y="328244"/>
                </a:cubicBezTo>
              </a:path>
            </a:pathLst>
          </a:custGeom>
          <a:noFill/>
          <a:ln w="57150">
            <a:solidFill>
              <a:srgbClr val="C547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883663" y="2918380"/>
            <a:ext cx="1383072" cy="555830"/>
          </a:xfrm>
          <a:custGeom>
            <a:avLst/>
            <a:gdLst>
              <a:gd name="connsiteX0" fmla="*/ 0 w 1374405"/>
              <a:gd name="connsiteY0" fmla="*/ 0 h 555681"/>
              <a:gd name="connsiteX1" fmla="*/ 207563 w 1374405"/>
              <a:gd name="connsiteY1" fmla="*/ 106587 h 555681"/>
              <a:gd name="connsiteX2" fmla="*/ 364638 w 1374405"/>
              <a:gd name="connsiteY2" fmla="*/ 157075 h 555681"/>
              <a:gd name="connsiteX3" fmla="*/ 488054 w 1374405"/>
              <a:gd name="connsiteY3" fmla="*/ 246832 h 555681"/>
              <a:gd name="connsiteX4" fmla="*/ 706837 w 1374405"/>
              <a:gd name="connsiteY4" fmla="*/ 359029 h 555681"/>
              <a:gd name="connsiteX5" fmla="*/ 908790 w 1374405"/>
              <a:gd name="connsiteY5" fmla="*/ 471225 h 555681"/>
              <a:gd name="connsiteX6" fmla="*/ 1133183 w 1374405"/>
              <a:gd name="connsiteY6" fmla="*/ 527323 h 555681"/>
              <a:gd name="connsiteX7" fmla="*/ 1256599 w 1374405"/>
              <a:gd name="connsiteY7" fmla="*/ 555372 h 555681"/>
              <a:gd name="connsiteX8" fmla="*/ 1374405 w 1374405"/>
              <a:gd name="connsiteY8" fmla="*/ 510494 h 555681"/>
              <a:gd name="connsiteX0" fmla="*/ 0 w 1374405"/>
              <a:gd name="connsiteY0" fmla="*/ 0 h 555681"/>
              <a:gd name="connsiteX1" fmla="*/ 207563 w 1374405"/>
              <a:gd name="connsiteY1" fmla="*/ 106587 h 555681"/>
              <a:gd name="connsiteX2" fmla="*/ 360305 w 1374405"/>
              <a:gd name="connsiteY2" fmla="*/ 170076 h 555681"/>
              <a:gd name="connsiteX3" fmla="*/ 488054 w 1374405"/>
              <a:gd name="connsiteY3" fmla="*/ 246832 h 555681"/>
              <a:gd name="connsiteX4" fmla="*/ 706837 w 1374405"/>
              <a:gd name="connsiteY4" fmla="*/ 359029 h 555681"/>
              <a:gd name="connsiteX5" fmla="*/ 908790 w 1374405"/>
              <a:gd name="connsiteY5" fmla="*/ 471225 h 555681"/>
              <a:gd name="connsiteX6" fmla="*/ 1133183 w 1374405"/>
              <a:gd name="connsiteY6" fmla="*/ 527323 h 555681"/>
              <a:gd name="connsiteX7" fmla="*/ 1256599 w 1374405"/>
              <a:gd name="connsiteY7" fmla="*/ 555372 h 555681"/>
              <a:gd name="connsiteX8" fmla="*/ 1374405 w 1374405"/>
              <a:gd name="connsiteY8" fmla="*/ 510494 h 555681"/>
              <a:gd name="connsiteX0" fmla="*/ 0 w 1383072"/>
              <a:gd name="connsiteY0" fmla="*/ 0 h 555554"/>
              <a:gd name="connsiteX1" fmla="*/ 207563 w 1383072"/>
              <a:gd name="connsiteY1" fmla="*/ 106587 h 555554"/>
              <a:gd name="connsiteX2" fmla="*/ 360305 w 1383072"/>
              <a:gd name="connsiteY2" fmla="*/ 170076 h 555554"/>
              <a:gd name="connsiteX3" fmla="*/ 488054 w 1383072"/>
              <a:gd name="connsiteY3" fmla="*/ 246832 h 555554"/>
              <a:gd name="connsiteX4" fmla="*/ 706837 w 1383072"/>
              <a:gd name="connsiteY4" fmla="*/ 359029 h 555554"/>
              <a:gd name="connsiteX5" fmla="*/ 908790 w 1383072"/>
              <a:gd name="connsiteY5" fmla="*/ 471225 h 555554"/>
              <a:gd name="connsiteX6" fmla="*/ 1133183 w 1383072"/>
              <a:gd name="connsiteY6" fmla="*/ 527323 h 555554"/>
              <a:gd name="connsiteX7" fmla="*/ 1256599 w 1383072"/>
              <a:gd name="connsiteY7" fmla="*/ 555372 h 555554"/>
              <a:gd name="connsiteX8" fmla="*/ 1383072 w 1383072"/>
              <a:gd name="connsiteY8" fmla="*/ 514828 h 555554"/>
              <a:gd name="connsiteX0" fmla="*/ 0 w 1383072"/>
              <a:gd name="connsiteY0" fmla="*/ 0 h 555768"/>
              <a:gd name="connsiteX1" fmla="*/ 207563 w 1383072"/>
              <a:gd name="connsiteY1" fmla="*/ 106587 h 555768"/>
              <a:gd name="connsiteX2" fmla="*/ 360305 w 1383072"/>
              <a:gd name="connsiteY2" fmla="*/ 170076 h 555768"/>
              <a:gd name="connsiteX3" fmla="*/ 488054 w 1383072"/>
              <a:gd name="connsiteY3" fmla="*/ 246832 h 555768"/>
              <a:gd name="connsiteX4" fmla="*/ 706837 w 1383072"/>
              <a:gd name="connsiteY4" fmla="*/ 359029 h 555768"/>
              <a:gd name="connsiteX5" fmla="*/ 908790 w 1383072"/>
              <a:gd name="connsiteY5" fmla="*/ 471225 h 555768"/>
              <a:gd name="connsiteX6" fmla="*/ 1124516 w 1383072"/>
              <a:gd name="connsiteY6" fmla="*/ 531656 h 555768"/>
              <a:gd name="connsiteX7" fmla="*/ 1256599 w 1383072"/>
              <a:gd name="connsiteY7" fmla="*/ 555372 h 555768"/>
              <a:gd name="connsiteX8" fmla="*/ 1383072 w 1383072"/>
              <a:gd name="connsiteY8" fmla="*/ 514828 h 555768"/>
              <a:gd name="connsiteX0" fmla="*/ 0 w 1383072"/>
              <a:gd name="connsiteY0" fmla="*/ 0 h 555830"/>
              <a:gd name="connsiteX1" fmla="*/ 207563 w 1383072"/>
              <a:gd name="connsiteY1" fmla="*/ 106587 h 555830"/>
              <a:gd name="connsiteX2" fmla="*/ 360305 w 1383072"/>
              <a:gd name="connsiteY2" fmla="*/ 170076 h 555830"/>
              <a:gd name="connsiteX3" fmla="*/ 488054 w 1383072"/>
              <a:gd name="connsiteY3" fmla="*/ 246832 h 555830"/>
              <a:gd name="connsiteX4" fmla="*/ 706837 w 1383072"/>
              <a:gd name="connsiteY4" fmla="*/ 359029 h 555830"/>
              <a:gd name="connsiteX5" fmla="*/ 908790 w 1383072"/>
              <a:gd name="connsiteY5" fmla="*/ 458224 h 555830"/>
              <a:gd name="connsiteX6" fmla="*/ 1124516 w 1383072"/>
              <a:gd name="connsiteY6" fmla="*/ 531656 h 555830"/>
              <a:gd name="connsiteX7" fmla="*/ 1256599 w 1383072"/>
              <a:gd name="connsiteY7" fmla="*/ 555372 h 555830"/>
              <a:gd name="connsiteX8" fmla="*/ 1383072 w 1383072"/>
              <a:gd name="connsiteY8" fmla="*/ 514828 h 555830"/>
              <a:gd name="connsiteX0" fmla="*/ 0 w 1383072"/>
              <a:gd name="connsiteY0" fmla="*/ 0 h 555830"/>
              <a:gd name="connsiteX1" fmla="*/ 207563 w 1383072"/>
              <a:gd name="connsiteY1" fmla="*/ 106587 h 555830"/>
              <a:gd name="connsiteX2" fmla="*/ 360305 w 1383072"/>
              <a:gd name="connsiteY2" fmla="*/ 170076 h 555830"/>
              <a:gd name="connsiteX3" fmla="*/ 535725 w 1383072"/>
              <a:gd name="connsiteY3" fmla="*/ 277168 h 555830"/>
              <a:gd name="connsiteX4" fmla="*/ 706837 w 1383072"/>
              <a:gd name="connsiteY4" fmla="*/ 359029 h 555830"/>
              <a:gd name="connsiteX5" fmla="*/ 908790 w 1383072"/>
              <a:gd name="connsiteY5" fmla="*/ 458224 h 555830"/>
              <a:gd name="connsiteX6" fmla="*/ 1124516 w 1383072"/>
              <a:gd name="connsiteY6" fmla="*/ 531656 h 555830"/>
              <a:gd name="connsiteX7" fmla="*/ 1256599 w 1383072"/>
              <a:gd name="connsiteY7" fmla="*/ 555372 h 555830"/>
              <a:gd name="connsiteX8" fmla="*/ 1383072 w 1383072"/>
              <a:gd name="connsiteY8" fmla="*/ 514828 h 555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3072" h="555830">
                <a:moveTo>
                  <a:pt x="0" y="0"/>
                </a:moveTo>
                <a:cubicBezTo>
                  <a:pt x="73395" y="40204"/>
                  <a:pt x="147512" y="78241"/>
                  <a:pt x="207563" y="106587"/>
                </a:cubicBezTo>
                <a:cubicBezTo>
                  <a:pt x="267614" y="134933"/>
                  <a:pt x="305611" y="141646"/>
                  <a:pt x="360305" y="170076"/>
                </a:cubicBezTo>
                <a:cubicBezTo>
                  <a:pt x="414999" y="198506"/>
                  <a:pt x="477970" y="245676"/>
                  <a:pt x="535725" y="277168"/>
                </a:cubicBezTo>
                <a:cubicBezTo>
                  <a:pt x="593480" y="308660"/>
                  <a:pt x="644660" y="328853"/>
                  <a:pt x="706837" y="359029"/>
                </a:cubicBezTo>
                <a:cubicBezTo>
                  <a:pt x="769014" y="389205"/>
                  <a:pt x="839177" y="429453"/>
                  <a:pt x="908790" y="458224"/>
                </a:cubicBezTo>
                <a:cubicBezTo>
                  <a:pt x="978403" y="486995"/>
                  <a:pt x="1066548" y="515465"/>
                  <a:pt x="1124516" y="531656"/>
                </a:cubicBezTo>
                <a:cubicBezTo>
                  <a:pt x="1182484" y="547847"/>
                  <a:pt x="1213506" y="558177"/>
                  <a:pt x="1256599" y="555372"/>
                </a:cubicBezTo>
                <a:cubicBezTo>
                  <a:pt x="1299692" y="552567"/>
                  <a:pt x="1344271" y="535864"/>
                  <a:pt x="1383072" y="514828"/>
                </a:cubicBez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553200" y="3409950"/>
            <a:ext cx="17940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C5479B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</a:t>
            </a:r>
            <a:r>
              <a:rPr lang="en-US" sz="24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  </a:t>
            </a:r>
            <a:r>
              <a:rPr lang="en-US" sz="2400" i="1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implies</a:t>
            </a:r>
            <a:r>
              <a:rPr lang="en-US" sz="24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Wingdings" panose="05000000000000000000" pitchFamily="2" charset="2"/>
              </a:rPr>
              <a:t>  </a:t>
            </a:r>
            <a:r>
              <a:rPr lang="en-US" sz="3200" b="1" dirty="0" smtClean="0">
                <a:solidFill>
                  <a:srgbClr val="00B050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  <a:sym typeface="Symbol" panose="05050102010706020507" pitchFamily="18" charset="2"/>
              </a:rPr>
              <a:t></a:t>
            </a:r>
            <a:endParaRPr lang="en-US" sz="2400" b="1" dirty="0">
              <a:solidFill>
                <a:srgbClr val="00B050"/>
              </a:solidFill>
              <a:latin typeface="+mn-lt"/>
              <a:ea typeface="Verdana" panose="020B0604030504040204" pitchFamily="34" charset="0"/>
              <a:cs typeface="Verdana" panose="020B0604030504040204" pitchFamily="34" charset="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2420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 smtClean="0"/>
              <a:t>Segmentation: monotonicity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1"/>
            <a:ext cx="8077200" cy="1904999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Definition</a:t>
            </a:r>
            <a:r>
              <a:rPr lang="en-US" dirty="0" smtClean="0"/>
              <a:t>: A criterion is </a:t>
            </a:r>
            <a:r>
              <a:rPr lang="en-US" b="1" i="1" dirty="0" smtClean="0"/>
              <a:t>monotone</a:t>
            </a:r>
            <a:r>
              <a:rPr lang="en-US" dirty="0" smtClean="0"/>
              <a:t> if satisfaction for a segment implies satisfaction for any </a:t>
            </a:r>
            <a:r>
              <a:rPr lang="en-US" dirty="0" err="1" smtClean="0"/>
              <a:t>subsegment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3124200"/>
            <a:ext cx="82296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Theorem</a:t>
            </a:r>
            <a:r>
              <a:rPr lang="en-US" sz="2400" dirty="0" smtClean="0">
                <a:latin typeface="+mn-lt"/>
              </a:rPr>
              <a:t>:  For any monotone criteria, if a </a:t>
            </a:r>
            <a:r>
              <a:rPr lang="en-US" sz="2400" dirty="0" err="1" smtClean="0">
                <a:latin typeface="+mn-lt"/>
              </a:rPr>
              <a:t>subtrajectory</a:t>
            </a:r>
            <a:r>
              <a:rPr lang="en-US" sz="2400" dirty="0" smtClean="0">
                <a:latin typeface="+mn-lt"/>
              </a:rPr>
              <a:t> with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+mn-lt"/>
              </a:rPr>
              <a:t> vertices can be tested in O(</a:t>
            </a:r>
            <a:r>
              <a:rPr lang="en-US" sz="2400" i="1" dirty="0" smtClean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+mn-lt"/>
              </a:rPr>
              <a:t>)) time and the furthest point satisfying the criteria on a given edge can be found in O(</a:t>
            </a:r>
            <a:r>
              <a:rPr lang="en-US" sz="2400" i="1" dirty="0" smtClean="0">
                <a:latin typeface="+mn-lt"/>
              </a:rPr>
              <a:t>F</a:t>
            </a:r>
            <a:r>
              <a:rPr lang="en-US" sz="2400" dirty="0" smtClean="0">
                <a:latin typeface="+mn-lt"/>
              </a:rPr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400" dirty="0" smtClean="0">
                <a:latin typeface="+mn-lt"/>
              </a:rPr>
              <a:t>)) time, then optimal segmentation takes O(</a:t>
            </a:r>
            <a:r>
              <a:rPr lang="en-US" sz="2400" i="1" dirty="0" smtClean="0">
                <a:latin typeface="+mn-lt"/>
              </a:rPr>
              <a:t>T</a:t>
            </a:r>
            <a:r>
              <a:rPr lang="en-US" sz="2400" dirty="0" smtClean="0">
                <a:latin typeface="+mn-lt"/>
              </a:rPr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n-lt"/>
              </a:rPr>
              <a:t>) log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400" dirty="0" smtClean="0">
                <a:latin typeface="+mn-lt"/>
              </a:rPr>
              <a:t>+ </a:t>
            </a:r>
            <a:r>
              <a:rPr lang="en-US" sz="2400" i="1" dirty="0" smtClean="0">
                <a:latin typeface="+mn-lt"/>
              </a:rPr>
              <a:t>F</a:t>
            </a:r>
            <a:r>
              <a:rPr lang="en-US" sz="2400" dirty="0" smtClean="0">
                <a:latin typeface="+mn-lt"/>
              </a:rPr>
              <a:t>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n-lt"/>
              </a:rPr>
              <a:t>)) time</a:t>
            </a:r>
            <a:br>
              <a:rPr lang="en-US" sz="2400" dirty="0" smtClean="0">
                <a:latin typeface="+mn-lt"/>
              </a:rPr>
            </a:br>
            <a:r>
              <a:rPr lang="en-US" sz="1400" dirty="0" smtClean="0">
                <a:latin typeface="+mn-lt"/>
              </a:rPr>
              <a:t/>
            </a:r>
            <a:br>
              <a:rPr lang="en-US" sz="1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/>
            </a:r>
            <a:br>
              <a:rPr lang="en-US" sz="2400" dirty="0" smtClean="0">
                <a:latin typeface="+mn-lt"/>
              </a:rPr>
            </a:b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   For the given criteria: optimal segmentation in O(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n-lt"/>
              </a:rPr>
              <a:t>)  or </a:t>
            </a:r>
            <a:br>
              <a:rPr lang="en-US" sz="2400" dirty="0" smtClean="0">
                <a:latin typeface="+mn-lt"/>
              </a:rPr>
            </a:br>
            <a:r>
              <a:rPr lang="en-US" sz="2400" dirty="0" smtClean="0">
                <a:latin typeface="+mn-lt"/>
              </a:rPr>
              <a:t>    O(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n-lt"/>
              </a:rPr>
              <a:t> log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>
                <a:latin typeface="+mn-lt"/>
              </a:rPr>
              <a:t>)  time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263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44562"/>
          </a:xfrm>
        </p:spPr>
        <p:txBody>
          <a:bodyPr/>
          <a:lstStyle/>
          <a:p>
            <a:r>
              <a:rPr lang="en-US" dirty="0" smtClean="0"/>
              <a:t>Segmentation: Algorithm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18" t="12001" r="18097" b="27019"/>
          <a:stretch/>
        </p:blipFill>
        <p:spPr>
          <a:xfrm>
            <a:off x="533400" y="1371600"/>
            <a:ext cx="8305800" cy="533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9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 smtClean="0"/>
              <a:t>Migrating geese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6"/>
          <a:stretch/>
        </p:blipFill>
        <p:spPr>
          <a:xfrm>
            <a:off x="1214438" y="1552078"/>
            <a:ext cx="6634162" cy="45960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6300" y="6238875"/>
            <a:ext cx="729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Alewijnse, Buchin, Buchin, Kölzsch, Kruckenberg, Westenberg (2014)</a:t>
            </a:r>
            <a:endParaRPr lang="en-US" dirty="0"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5284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 smtClean="0"/>
              <a:t>Migrating geese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6300" y="6238875"/>
            <a:ext cx="729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Alewijnse, Buchin, Buchin, Kölzsch, Kruckenberg, Westenberg (2014)</a:t>
            </a:r>
            <a:endParaRPr lang="en-US" dirty="0">
              <a:latin typeface="+mn-lt"/>
              <a:sym typeface="Wingdings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4612"/>
            <a:ext cx="9144000" cy="312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</a:t>
            </a: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457200" y="2362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2000" dirty="0">
              <a:latin typeface="Calibri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1524000"/>
            <a:ext cx="8334375" cy="5133975"/>
          </a:xfrm>
        </p:spPr>
        <p:txBody>
          <a:bodyPr/>
          <a:lstStyle/>
          <a:p>
            <a:r>
              <a:rPr lang="en-US" sz="2400" dirty="0" smtClean="0">
                <a:latin typeface="Calibri" pitchFamily="34" charset="0"/>
              </a:rPr>
              <a:t>Model for the movement of a (point) object;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the model: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1400" dirty="0" smtClean="0">
                <a:latin typeface="Calibri" pitchFamily="34" charset="0"/>
              </a:rPr>
              <a:t/>
            </a:r>
            <a:br>
              <a:rPr lang="en-US" sz="1400" dirty="0" smtClean="0">
                <a:latin typeface="Calibri" pitchFamily="34" charset="0"/>
              </a:rPr>
            </a:br>
            <a:r>
              <a:rPr lang="en-US" sz="4000" i="1" dirty="0" smtClean="0">
                <a:latin typeface="Calibri" pitchFamily="34" charset="0"/>
              </a:rPr>
              <a:t>f</a:t>
            </a:r>
            <a:r>
              <a:rPr lang="en-US" sz="3200" dirty="0" smtClean="0">
                <a:latin typeface="Calibri" pitchFamily="34" charset="0"/>
              </a:rPr>
              <a:t> : [ </a:t>
            </a:r>
            <a:r>
              <a:rPr lang="en-US" sz="3200" i="1" dirty="0" smtClean="0">
                <a:latin typeface="Calibri" pitchFamily="34" charset="0"/>
              </a:rPr>
              <a:t>time interval </a:t>
            </a:r>
            <a:r>
              <a:rPr lang="en-US" sz="3200" dirty="0" smtClean="0">
                <a:latin typeface="Calibri" pitchFamily="34" charset="0"/>
              </a:rPr>
              <a:t>]  </a:t>
            </a:r>
            <a:r>
              <a:rPr lang="en-US" sz="3200" dirty="0" smtClean="0">
                <a:latin typeface="Calibri" pitchFamily="34" charset="0"/>
                <a:sym typeface="Wingdings" panose="05000000000000000000" pitchFamily="2" charset="2"/>
              </a:rPr>
              <a:t>  </a:t>
            </a:r>
            <a:r>
              <a:rPr lang="en-US" sz="3200" dirty="0" smtClean="0">
                <a:sym typeface="Wingdings" panose="05000000000000000000" pitchFamily="2" charset="2"/>
              </a:rPr>
              <a:t>2D   or  3D</a:t>
            </a:r>
            <a:r>
              <a:rPr lang="en-US" sz="3200" baseline="30000" dirty="0" smtClean="0">
                <a:sym typeface="Wingdings" panose="05000000000000000000" pitchFamily="2" charset="2"/>
              </a:rPr>
              <a:t/>
            </a:r>
            <a:br>
              <a:rPr lang="en-US" sz="3200" baseline="30000" dirty="0" smtClean="0">
                <a:sym typeface="Wingdings" panose="05000000000000000000" pitchFamily="2" charset="2"/>
              </a:rPr>
            </a:br>
            <a:endParaRPr lang="en-US" sz="3200" baseline="30000" dirty="0"/>
          </a:p>
        </p:txBody>
      </p:sp>
    </p:spTree>
    <p:extLst>
      <p:ext uri="{BB962C8B-B14F-4D97-AF65-F5344CB8AC3E}">
        <p14:creationId xmlns:p14="http://schemas.microsoft.com/office/powerpoint/2010/main" val="278056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28775" y="2781300"/>
            <a:ext cx="6107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+mn-lt"/>
              </a:rPr>
              <a:t>How about non-monotone criteria?</a:t>
            </a:r>
          </a:p>
        </p:txBody>
      </p:sp>
    </p:spTree>
    <p:extLst>
      <p:ext uri="{BB962C8B-B14F-4D97-AF65-F5344CB8AC3E}">
        <p14:creationId xmlns:p14="http://schemas.microsoft.com/office/powerpoint/2010/main" val="414803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speed (not within factor 1.5)</a:t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400" dirty="0" smtClean="0"/>
          </a:p>
        </p:txBody>
      </p:sp>
      <p:sp>
        <p:nvSpPr>
          <p:cNvPr id="2" name="Freeform 1"/>
          <p:cNvSpPr/>
          <p:nvPr/>
        </p:nvSpPr>
        <p:spPr>
          <a:xfrm>
            <a:off x="1181100" y="3638550"/>
            <a:ext cx="6724650" cy="2114550"/>
          </a:xfrm>
          <a:custGeom>
            <a:avLst/>
            <a:gdLst>
              <a:gd name="connsiteX0" fmla="*/ 0 w 6724650"/>
              <a:gd name="connsiteY0" fmla="*/ 1047750 h 2114550"/>
              <a:gd name="connsiteX1" fmla="*/ 695325 w 6724650"/>
              <a:gd name="connsiteY1" fmla="*/ 895350 h 2114550"/>
              <a:gd name="connsiteX2" fmla="*/ 990600 w 6724650"/>
              <a:gd name="connsiteY2" fmla="*/ 171450 h 2114550"/>
              <a:gd name="connsiteX3" fmla="*/ 5038725 w 6724650"/>
              <a:gd name="connsiteY3" fmla="*/ 0 h 2114550"/>
              <a:gd name="connsiteX4" fmla="*/ 5438775 w 6724650"/>
              <a:gd name="connsiteY4" fmla="*/ 419100 h 2114550"/>
              <a:gd name="connsiteX5" fmla="*/ 5086350 w 6724650"/>
              <a:gd name="connsiteY5" fmla="*/ 800100 h 2114550"/>
              <a:gd name="connsiteX6" fmla="*/ 4333875 w 6724650"/>
              <a:gd name="connsiteY6" fmla="*/ 704850 h 2114550"/>
              <a:gd name="connsiteX7" fmla="*/ 4076700 w 6724650"/>
              <a:gd name="connsiteY7" fmla="*/ 1285875 h 2114550"/>
              <a:gd name="connsiteX8" fmla="*/ 4391025 w 6724650"/>
              <a:gd name="connsiteY8" fmla="*/ 1790700 h 2114550"/>
              <a:gd name="connsiteX9" fmla="*/ 5267325 w 6724650"/>
              <a:gd name="connsiteY9" fmla="*/ 1914525 h 2114550"/>
              <a:gd name="connsiteX10" fmla="*/ 5934075 w 6724650"/>
              <a:gd name="connsiteY10" fmla="*/ 1457325 h 2114550"/>
              <a:gd name="connsiteX11" fmla="*/ 6553200 w 6724650"/>
              <a:gd name="connsiteY11" fmla="*/ 1524000 h 2114550"/>
              <a:gd name="connsiteX12" fmla="*/ 6629400 w 6724650"/>
              <a:gd name="connsiteY12" fmla="*/ 1609725 h 2114550"/>
              <a:gd name="connsiteX13" fmla="*/ 6724650 w 6724650"/>
              <a:gd name="connsiteY13" fmla="*/ 2114550 h 2114550"/>
              <a:gd name="connsiteX0" fmla="*/ 0 w 6724650"/>
              <a:gd name="connsiteY0" fmla="*/ 1047750 h 2114550"/>
              <a:gd name="connsiteX1" fmla="*/ 695325 w 6724650"/>
              <a:gd name="connsiteY1" fmla="*/ 895350 h 2114550"/>
              <a:gd name="connsiteX2" fmla="*/ 990600 w 6724650"/>
              <a:gd name="connsiteY2" fmla="*/ 171450 h 2114550"/>
              <a:gd name="connsiteX3" fmla="*/ 5038725 w 6724650"/>
              <a:gd name="connsiteY3" fmla="*/ 0 h 2114550"/>
              <a:gd name="connsiteX4" fmla="*/ 5438775 w 6724650"/>
              <a:gd name="connsiteY4" fmla="*/ 419100 h 2114550"/>
              <a:gd name="connsiteX5" fmla="*/ 5086350 w 6724650"/>
              <a:gd name="connsiteY5" fmla="*/ 800100 h 2114550"/>
              <a:gd name="connsiteX6" fmla="*/ 4333875 w 6724650"/>
              <a:gd name="connsiteY6" fmla="*/ 704850 h 2114550"/>
              <a:gd name="connsiteX7" fmla="*/ 4076700 w 6724650"/>
              <a:gd name="connsiteY7" fmla="*/ 1285875 h 2114550"/>
              <a:gd name="connsiteX8" fmla="*/ 4391025 w 6724650"/>
              <a:gd name="connsiteY8" fmla="*/ 1790700 h 2114550"/>
              <a:gd name="connsiteX9" fmla="*/ 5267325 w 6724650"/>
              <a:gd name="connsiteY9" fmla="*/ 1914525 h 2114550"/>
              <a:gd name="connsiteX10" fmla="*/ 5934075 w 6724650"/>
              <a:gd name="connsiteY10" fmla="*/ 1457325 h 2114550"/>
              <a:gd name="connsiteX11" fmla="*/ 6553200 w 6724650"/>
              <a:gd name="connsiteY11" fmla="*/ 1524000 h 2114550"/>
              <a:gd name="connsiteX12" fmla="*/ 6724650 w 6724650"/>
              <a:gd name="connsiteY12" fmla="*/ 2114550 h 2114550"/>
              <a:gd name="connsiteX0" fmla="*/ 0 w 6724650"/>
              <a:gd name="connsiteY0" fmla="*/ 1047750 h 2114550"/>
              <a:gd name="connsiteX1" fmla="*/ 695325 w 6724650"/>
              <a:gd name="connsiteY1" fmla="*/ 895350 h 2114550"/>
              <a:gd name="connsiteX2" fmla="*/ 990600 w 6724650"/>
              <a:gd name="connsiteY2" fmla="*/ 171450 h 2114550"/>
              <a:gd name="connsiteX3" fmla="*/ 5038725 w 6724650"/>
              <a:gd name="connsiteY3" fmla="*/ 0 h 2114550"/>
              <a:gd name="connsiteX4" fmla="*/ 5438775 w 6724650"/>
              <a:gd name="connsiteY4" fmla="*/ 419100 h 2114550"/>
              <a:gd name="connsiteX5" fmla="*/ 5086350 w 6724650"/>
              <a:gd name="connsiteY5" fmla="*/ 800100 h 2114550"/>
              <a:gd name="connsiteX6" fmla="*/ 4333875 w 6724650"/>
              <a:gd name="connsiteY6" fmla="*/ 704850 h 2114550"/>
              <a:gd name="connsiteX7" fmla="*/ 4076700 w 6724650"/>
              <a:gd name="connsiteY7" fmla="*/ 1285875 h 2114550"/>
              <a:gd name="connsiteX8" fmla="*/ 4391025 w 6724650"/>
              <a:gd name="connsiteY8" fmla="*/ 1790700 h 2114550"/>
              <a:gd name="connsiteX9" fmla="*/ 5267325 w 6724650"/>
              <a:gd name="connsiteY9" fmla="*/ 1914525 h 2114550"/>
              <a:gd name="connsiteX10" fmla="*/ 5934075 w 6724650"/>
              <a:gd name="connsiteY10" fmla="*/ 1457325 h 2114550"/>
              <a:gd name="connsiteX11" fmla="*/ 6600825 w 6724650"/>
              <a:gd name="connsiteY11" fmla="*/ 1514475 h 2114550"/>
              <a:gd name="connsiteX12" fmla="*/ 6724650 w 6724650"/>
              <a:gd name="connsiteY12" fmla="*/ 2114550 h 2114550"/>
              <a:gd name="connsiteX0" fmla="*/ 0 w 6724650"/>
              <a:gd name="connsiteY0" fmla="*/ 1047750 h 2114550"/>
              <a:gd name="connsiteX1" fmla="*/ 695325 w 6724650"/>
              <a:gd name="connsiteY1" fmla="*/ 895350 h 2114550"/>
              <a:gd name="connsiteX2" fmla="*/ 990600 w 6724650"/>
              <a:gd name="connsiteY2" fmla="*/ 171450 h 2114550"/>
              <a:gd name="connsiteX3" fmla="*/ 5038725 w 6724650"/>
              <a:gd name="connsiteY3" fmla="*/ 0 h 2114550"/>
              <a:gd name="connsiteX4" fmla="*/ 5438775 w 6724650"/>
              <a:gd name="connsiteY4" fmla="*/ 419100 h 2114550"/>
              <a:gd name="connsiteX5" fmla="*/ 5086350 w 6724650"/>
              <a:gd name="connsiteY5" fmla="*/ 800100 h 2114550"/>
              <a:gd name="connsiteX6" fmla="*/ 4333875 w 6724650"/>
              <a:gd name="connsiteY6" fmla="*/ 704850 h 2114550"/>
              <a:gd name="connsiteX7" fmla="*/ 4076700 w 6724650"/>
              <a:gd name="connsiteY7" fmla="*/ 1285875 h 2114550"/>
              <a:gd name="connsiteX8" fmla="*/ 4391025 w 6724650"/>
              <a:gd name="connsiteY8" fmla="*/ 1790700 h 2114550"/>
              <a:gd name="connsiteX9" fmla="*/ 5267325 w 6724650"/>
              <a:gd name="connsiteY9" fmla="*/ 1914525 h 2114550"/>
              <a:gd name="connsiteX10" fmla="*/ 5934075 w 6724650"/>
              <a:gd name="connsiteY10" fmla="*/ 1457325 h 2114550"/>
              <a:gd name="connsiteX11" fmla="*/ 6600825 w 6724650"/>
              <a:gd name="connsiteY11" fmla="*/ 1514475 h 2114550"/>
              <a:gd name="connsiteX12" fmla="*/ 6724650 w 6724650"/>
              <a:gd name="connsiteY12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724650" h="2114550">
                <a:moveTo>
                  <a:pt x="0" y="1047750"/>
                </a:moveTo>
                <a:lnTo>
                  <a:pt x="695325" y="895350"/>
                </a:lnTo>
                <a:lnTo>
                  <a:pt x="990600" y="171450"/>
                </a:lnTo>
                <a:lnTo>
                  <a:pt x="5038725" y="0"/>
                </a:lnTo>
                <a:lnTo>
                  <a:pt x="5438775" y="419100"/>
                </a:lnTo>
                <a:lnTo>
                  <a:pt x="5086350" y="800100"/>
                </a:lnTo>
                <a:lnTo>
                  <a:pt x="4333875" y="704850"/>
                </a:lnTo>
                <a:lnTo>
                  <a:pt x="4076700" y="1285875"/>
                </a:lnTo>
                <a:lnTo>
                  <a:pt x="4391025" y="1790700"/>
                </a:lnTo>
                <a:lnTo>
                  <a:pt x="5267325" y="1914525"/>
                </a:lnTo>
                <a:lnTo>
                  <a:pt x="5934075" y="1457325"/>
                </a:lnTo>
                <a:lnTo>
                  <a:pt x="6600825" y="1514475"/>
                </a:lnTo>
                <a:cubicBezTo>
                  <a:pt x="6656387" y="1690687"/>
                  <a:pt x="6688931" y="1991519"/>
                  <a:pt x="6724650" y="211455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33500" y="4610100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n-lt"/>
                <a:sym typeface="Wingdings" pitchFamily="2" charset="2"/>
              </a:rPr>
              <a:t>2</a:t>
            </a:r>
            <a:r>
              <a:rPr lang="en-US" sz="2400" dirty="0" smtClean="0">
                <a:latin typeface="+mn-lt"/>
                <a:sym typeface="Wingdings" pitchFamily="2" charset="2"/>
              </a:rPr>
              <a:t>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038350" y="3971925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2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52800" y="3248025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5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05600" y="3619500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3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10200" y="4648200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3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781800" y="5334000"/>
            <a:ext cx="887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3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40" name="Oval 9"/>
          <p:cNvSpPr>
            <a:spLocks noChangeArrowheads="1"/>
          </p:cNvSpPr>
          <p:nvPr/>
        </p:nvSpPr>
        <p:spPr bwMode="auto">
          <a:xfrm>
            <a:off x="1090613" y="46148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1" name="Oval 9"/>
          <p:cNvSpPr>
            <a:spLocks noChangeArrowheads="1"/>
          </p:cNvSpPr>
          <p:nvPr/>
        </p:nvSpPr>
        <p:spPr bwMode="auto">
          <a:xfrm>
            <a:off x="1795463" y="444341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2" name="Oval 9"/>
          <p:cNvSpPr>
            <a:spLocks noChangeArrowheads="1"/>
          </p:cNvSpPr>
          <p:nvPr/>
        </p:nvSpPr>
        <p:spPr bwMode="auto">
          <a:xfrm>
            <a:off x="2090738" y="37385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3" name="Oval 9"/>
          <p:cNvSpPr>
            <a:spLocks noChangeArrowheads="1"/>
          </p:cNvSpPr>
          <p:nvPr/>
        </p:nvSpPr>
        <p:spPr bwMode="auto">
          <a:xfrm>
            <a:off x="6148388" y="35575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4" name="Oval 9"/>
          <p:cNvSpPr>
            <a:spLocks noChangeArrowheads="1"/>
          </p:cNvSpPr>
          <p:nvPr/>
        </p:nvSpPr>
        <p:spPr bwMode="auto">
          <a:xfrm>
            <a:off x="6519863" y="39671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5453063" y="4262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6" name="Oval 9"/>
          <p:cNvSpPr>
            <a:spLocks noChangeArrowheads="1"/>
          </p:cNvSpPr>
          <p:nvPr/>
        </p:nvSpPr>
        <p:spPr bwMode="auto">
          <a:xfrm>
            <a:off x="5195888" y="482441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7" name="Oval 9"/>
          <p:cNvSpPr>
            <a:spLocks noChangeArrowheads="1"/>
          </p:cNvSpPr>
          <p:nvPr/>
        </p:nvSpPr>
        <p:spPr bwMode="auto">
          <a:xfrm>
            <a:off x="5500688" y="53387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8" name="Oval 9"/>
          <p:cNvSpPr>
            <a:spLocks noChangeArrowheads="1"/>
          </p:cNvSpPr>
          <p:nvPr/>
        </p:nvSpPr>
        <p:spPr bwMode="auto">
          <a:xfrm>
            <a:off x="6386513" y="54625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7043738" y="502443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0" name="Oval 9"/>
          <p:cNvSpPr>
            <a:spLocks noChangeArrowheads="1"/>
          </p:cNvSpPr>
          <p:nvPr/>
        </p:nvSpPr>
        <p:spPr bwMode="auto">
          <a:xfrm>
            <a:off x="7834313" y="5719763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51" name="Oval 9"/>
          <p:cNvSpPr>
            <a:spLocks noChangeArrowheads="1"/>
          </p:cNvSpPr>
          <p:nvPr/>
        </p:nvSpPr>
        <p:spPr bwMode="auto">
          <a:xfrm>
            <a:off x="7700963" y="50815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4900" y="5667375"/>
            <a:ext cx="373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  <a:sym typeface="Wingdings" pitchFamily="2" charset="2"/>
              </a:rPr>
              <a:t>standard deviation   </a:t>
            </a:r>
            <a:r>
              <a:rPr lang="en-US" sz="2400" b="1" dirty="0" smtClean="0">
                <a:latin typeface="+mn-lt"/>
                <a:sym typeface="Symbol" panose="05050102010706020507" pitchFamily="18" charset="2"/>
              </a:rPr>
              <a:t></a:t>
            </a:r>
            <a:r>
              <a:rPr lang="en-US" sz="2400" dirty="0" smtClean="0">
                <a:latin typeface="+mn-lt"/>
                <a:sym typeface="Symbol" panose="05050102010706020507" pitchFamily="18" charset="2"/>
              </a:rPr>
              <a:t>  1 m/s</a:t>
            </a:r>
            <a:endParaRPr lang="en-US" sz="2400" dirty="0">
              <a:latin typeface="+mn-lt"/>
              <a:sym typeface="Wingdings" pitchFamily="2" charset="2"/>
            </a:endParaRPr>
          </a:p>
        </p:txBody>
      </p:sp>
      <p:sp>
        <p:nvSpPr>
          <p:cNvPr id="52" name="Oval 9"/>
          <p:cNvSpPr>
            <a:spLocks noChangeArrowheads="1"/>
          </p:cNvSpPr>
          <p:nvPr/>
        </p:nvSpPr>
        <p:spPr bwMode="auto">
          <a:xfrm>
            <a:off x="6167438" y="4357688"/>
            <a:ext cx="152400" cy="1524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</a:t>
            </a:r>
            <a:r>
              <a:rPr lang="en-US" dirty="0"/>
              <a:t>speed (not within factor 1.5)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  <a:p>
            <a:endParaRPr lang="en-US" sz="24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19400" y="4343400"/>
            <a:ext cx="0" cy="182880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1828800" y="4343400"/>
            <a:ext cx="990600" cy="0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67000" y="61817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1447800" y="411480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987806" y="52008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873631" y="4676997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238375" y="3124200"/>
            <a:ext cx="16979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possible</a:t>
            </a:r>
          </a:p>
          <a:p>
            <a:r>
              <a:rPr lang="en-US" dirty="0" smtClean="0"/>
              <a:t>segments</a:t>
            </a:r>
          </a:p>
          <a:p>
            <a:r>
              <a:rPr lang="en-US" dirty="0" smtClean="0"/>
              <a:t>(time intervals)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819900" y="5476875"/>
            <a:ext cx="200025" cy="22860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277225" y="4629150"/>
            <a:ext cx="66675" cy="381000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28900" y="6248400"/>
            <a:ext cx="371475" cy="9525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743075" y="4171950"/>
            <a:ext cx="0" cy="333375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7004050" y="4845050"/>
            <a:ext cx="1270000" cy="952500"/>
          </a:xfrm>
          <a:custGeom>
            <a:avLst/>
            <a:gdLst>
              <a:gd name="connsiteX0" fmla="*/ 0 w 1270000"/>
              <a:gd name="connsiteY0" fmla="*/ 685800 h 952500"/>
              <a:gd name="connsiteX1" fmla="*/ 222250 w 1270000"/>
              <a:gd name="connsiteY1" fmla="*/ 946150 h 952500"/>
              <a:gd name="connsiteX2" fmla="*/ 876300 w 1270000"/>
              <a:gd name="connsiteY2" fmla="*/ 952500 h 952500"/>
              <a:gd name="connsiteX3" fmla="*/ 1270000 w 1270000"/>
              <a:gd name="connsiteY3" fmla="*/ 393700 h 952500"/>
              <a:gd name="connsiteX4" fmla="*/ 1206500 w 1270000"/>
              <a:gd name="connsiteY4" fmla="*/ 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952500">
                <a:moveTo>
                  <a:pt x="0" y="685800"/>
                </a:moveTo>
                <a:lnTo>
                  <a:pt x="222250" y="946150"/>
                </a:lnTo>
                <a:lnTo>
                  <a:pt x="876300" y="952500"/>
                </a:lnTo>
                <a:lnTo>
                  <a:pt x="1270000" y="393700"/>
                </a:lnTo>
                <a:lnTo>
                  <a:pt x="1206500" y="0"/>
                </a:ln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57516" y="4286251"/>
            <a:ext cx="125384" cy="114700"/>
          </a:xfrm>
          <a:prstGeom prst="ellipse">
            <a:avLst/>
          </a:prstGeom>
          <a:solidFill>
            <a:srgbClr val="00B05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619625" y="6348710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  <a:sym typeface="Wingdings" pitchFamily="2" charset="2"/>
              </a:rPr>
              <a:t>(time)</a:t>
            </a:r>
            <a:endParaRPr lang="en-US" sz="2000" dirty="0">
              <a:latin typeface="+mn-lt"/>
              <a:sym typeface="Wingdings" pitchFamily="2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28650" y="3853160"/>
            <a:ext cx="821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  <a:sym typeface="Wingdings" pitchFamily="2" charset="2"/>
              </a:rPr>
              <a:t>(time)</a:t>
            </a:r>
            <a:endParaRPr lang="en-US" sz="2000" dirty="0">
              <a:latin typeface="+mn-lt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8086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 smtClean="0"/>
              <a:t>Non-monotone 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</a:t>
            </a:r>
            <a:r>
              <a:rPr lang="en-US" dirty="0"/>
              <a:t>speed (not within factor 1.5)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000250" y="33718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2" name="Freeform 1"/>
          <p:cNvSpPr/>
          <p:nvPr/>
        </p:nvSpPr>
        <p:spPr>
          <a:xfrm>
            <a:off x="1828800" y="3436374"/>
            <a:ext cx="2728452" cy="2735826"/>
          </a:xfrm>
          <a:custGeom>
            <a:avLst/>
            <a:gdLst>
              <a:gd name="connsiteX0" fmla="*/ 0 w 2728452"/>
              <a:gd name="connsiteY0" fmla="*/ 2735826 h 2735826"/>
              <a:gd name="connsiteX1" fmla="*/ 7374 w 2728452"/>
              <a:gd name="connsiteY1" fmla="*/ 1850923 h 2735826"/>
              <a:gd name="connsiteX2" fmla="*/ 877529 w 2728452"/>
              <a:gd name="connsiteY2" fmla="*/ 1850923 h 2735826"/>
              <a:gd name="connsiteX3" fmla="*/ 877529 w 2728452"/>
              <a:gd name="connsiteY3" fmla="*/ 1467465 h 2735826"/>
              <a:gd name="connsiteX4" fmla="*/ 1268361 w 2728452"/>
              <a:gd name="connsiteY4" fmla="*/ 1467465 h 2735826"/>
              <a:gd name="connsiteX5" fmla="*/ 1268361 w 2728452"/>
              <a:gd name="connsiteY5" fmla="*/ 759542 h 2735826"/>
              <a:gd name="connsiteX6" fmla="*/ 1961535 w 2728452"/>
              <a:gd name="connsiteY6" fmla="*/ 759542 h 2735826"/>
              <a:gd name="connsiteX7" fmla="*/ 1961535 w 2728452"/>
              <a:gd name="connsiteY7" fmla="*/ 0 h 2735826"/>
              <a:gd name="connsiteX8" fmla="*/ 2728452 w 2728452"/>
              <a:gd name="connsiteY8" fmla="*/ 7374 h 27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452" h="2735826">
                <a:moveTo>
                  <a:pt x="0" y="2735826"/>
                </a:moveTo>
                <a:lnTo>
                  <a:pt x="7374" y="1850923"/>
                </a:lnTo>
                <a:lnTo>
                  <a:pt x="877529" y="1850923"/>
                </a:lnTo>
                <a:lnTo>
                  <a:pt x="877529" y="1467465"/>
                </a:lnTo>
                <a:lnTo>
                  <a:pt x="1268361" y="1467465"/>
                </a:lnTo>
                <a:lnTo>
                  <a:pt x="1268361" y="759542"/>
                </a:lnTo>
                <a:lnTo>
                  <a:pt x="1961535" y="759542"/>
                </a:lnTo>
                <a:lnTo>
                  <a:pt x="1961535" y="0"/>
                </a:lnTo>
                <a:lnTo>
                  <a:pt x="2728452" y="7374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5963" y="54854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840013" y="57521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56647" y="4152782"/>
            <a:ext cx="76200" cy="76200"/>
          </a:xfrm>
          <a:prstGeom prst="ellipse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50408" y="3386234"/>
            <a:ext cx="76200" cy="76200"/>
          </a:xfrm>
          <a:prstGeom prst="ellipse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667259" y="4864741"/>
            <a:ext cx="76200" cy="76200"/>
          </a:xfrm>
          <a:prstGeom prst="ellipse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1828800" y="5257800"/>
            <a:ext cx="76200" cy="76200"/>
          </a:xfrm>
          <a:prstGeom prst="ellipse">
            <a:avLst/>
          </a:prstGeom>
          <a:solidFill>
            <a:srgbClr val="00B050"/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230538" y="517109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20888" y="431384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16188" y="333277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36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867150" y="367030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33700" y="429895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92350" y="464820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22450" y="538480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28800" y="343535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19350" y="342900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Segmentation</a:t>
            </a:r>
            <a:endParaRPr lang="en-US" dirty="0" smtClean="0"/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</a:t>
            </a:r>
            <a:r>
              <a:rPr lang="en-US" dirty="0"/>
              <a:t>speed (not within factor 1.5)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6600" y="2997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forbidden segments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38350" y="3295650"/>
            <a:ext cx="114300" cy="40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33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867150" y="367030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33700" y="429895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92350" y="464820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22450" y="538480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28800" y="343535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19350" y="342900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</a:t>
            </a:r>
            <a:r>
              <a:rPr lang="en-US" dirty="0"/>
              <a:t>speed (not within factor 1.5)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828800" y="3436374"/>
            <a:ext cx="2728452" cy="2735826"/>
          </a:xfrm>
          <a:custGeom>
            <a:avLst/>
            <a:gdLst>
              <a:gd name="connsiteX0" fmla="*/ 0 w 2728452"/>
              <a:gd name="connsiteY0" fmla="*/ 2735826 h 2735826"/>
              <a:gd name="connsiteX1" fmla="*/ 7374 w 2728452"/>
              <a:gd name="connsiteY1" fmla="*/ 1850923 h 2735826"/>
              <a:gd name="connsiteX2" fmla="*/ 877529 w 2728452"/>
              <a:gd name="connsiteY2" fmla="*/ 1850923 h 2735826"/>
              <a:gd name="connsiteX3" fmla="*/ 877529 w 2728452"/>
              <a:gd name="connsiteY3" fmla="*/ 1467465 h 2735826"/>
              <a:gd name="connsiteX4" fmla="*/ 1268361 w 2728452"/>
              <a:gd name="connsiteY4" fmla="*/ 1467465 h 2735826"/>
              <a:gd name="connsiteX5" fmla="*/ 1268361 w 2728452"/>
              <a:gd name="connsiteY5" fmla="*/ 759542 h 2735826"/>
              <a:gd name="connsiteX6" fmla="*/ 1961535 w 2728452"/>
              <a:gd name="connsiteY6" fmla="*/ 759542 h 2735826"/>
              <a:gd name="connsiteX7" fmla="*/ 1961535 w 2728452"/>
              <a:gd name="connsiteY7" fmla="*/ 0 h 2735826"/>
              <a:gd name="connsiteX8" fmla="*/ 2728452 w 2728452"/>
              <a:gd name="connsiteY8" fmla="*/ 7374 h 27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452" h="2735826">
                <a:moveTo>
                  <a:pt x="0" y="2735826"/>
                </a:moveTo>
                <a:lnTo>
                  <a:pt x="7374" y="1850923"/>
                </a:lnTo>
                <a:lnTo>
                  <a:pt x="877529" y="1850923"/>
                </a:lnTo>
                <a:lnTo>
                  <a:pt x="877529" y="1467465"/>
                </a:lnTo>
                <a:lnTo>
                  <a:pt x="1268361" y="1467465"/>
                </a:lnTo>
                <a:lnTo>
                  <a:pt x="1268361" y="759542"/>
                </a:lnTo>
                <a:lnTo>
                  <a:pt x="1961535" y="759542"/>
                </a:lnTo>
                <a:lnTo>
                  <a:pt x="1961535" y="0"/>
                </a:lnTo>
                <a:lnTo>
                  <a:pt x="2728452" y="7374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5963" y="54854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840013" y="57521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230538" y="517109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20888" y="431384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16188" y="333277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6600" y="2997200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forbidden segments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038350" y="3295650"/>
            <a:ext cx="114300" cy="40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1824129" y="3396698"/>
            <a:ext cx="2007333" cy="1928716"/>
            <a:chOff x="1790700" y="3471959"/>
            <a:chExt cx="2007333" cy="1928716"/>
          </a:xfrm>
        </p:grpSpPr>
        <p:sp>
          <p:nvSpPr>
            <p:cNvPr id="37" name="Oval 36"/>
            <p:cNvSpPr/>
            <p:nvPr/>
          </p:nvSpPr>
          <p:spPr>
            <a:xfrm>
              <a:off x="3028072" y="4228982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721833" y="3471959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638684" y="4940941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90700" y="5324475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521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/>
          <p:cNvSpPr/>
          <p:nvPr/>
        </p:nvSpPr>
        <p:spPr>
          <a:xfrm>
            <a:off x="1828801" y="3435350"/>
            <a:ext cx="1685214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615950 w 1543808"/>
              <a:gd name="connsiteY2" fmla="*/ 1238250 h 1803400"/>
              <a:gd name="connsiteX3" fmla="*/ 1079500 w 1543808"/>
              <a:gd name="connsiteY3" fmla="*/ 1028700 h 1803400"/>
              <a:gd name="connsiteX4" fmla="*/ 1022350 w 1543808"/>
              <a:gd name="connsiteY4" fmla="*/ 666750 h 1803400"/>
              <a:gd name="connsiteX5" fmla="*/ 336550 w 1543808"/>
              <a:gd name="connsiteY5" fmla="*/ 647700 h 1803400"/>
              <a:gd name="connsiteX6" fmla="*/ 387350 w 1543808"/>
              <a:gd name="connsiteY6" fmla="*/ 342900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615950 w 1543808"/>
              <a:gd name="connsiteY2" fmla="*/ 1238250 h 1803400"/>
              <a:gd name="connsiteX3" fmla="*/ 1079500 w 1543808"/>
              <a:gd name="connsiteY3" fmla="*/ 1028700 h 1803400"/>
              <a:gd name="connsiteX4" fmla="*/ 1022350 w 1543808"/>
              <a:gd name="connsiteY4" fmla="*/ 666750 h 1803400"/>
              <a:gd name="connsiteX5" fmla="*/ 336550 w 1543808"/>
              <a:gd name="connsiteY5" fmla="*/ 647700 h 1803400"/>
              <a:gd name="connsiteX6" fmla="*/ 1103857 w 1543808"/>
              <a:gd name="connsiteY6" fmla="*/ 881987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615950 w 1543808"/>
              <a:gd name="connsiteY2" fmla="*/ 1238250 h 1803400"/>
              <a:gd name="connsiteX3" fmla="*/ 1079500 w 1543808"/>
              <a:gd name="connsiteY3" fmla="*/ 1028700 h 1803400"/>
              <a:gd name="connsiteX4" fmla="*/ 947287 w 1543808"/>
              <a:gd name="connsiteY4" fmla="*/ 1233132 h 1803400"/>
              <a:gd name="connsiteX5" fmla="*/ 336550 w 1543808"/>
              <a:gd name="connsiteY5" fmla="*/ 647700 h 1803400"/>
              <a:gd name="connsiteX6" fmla="*/ 1103857 w 1543808"/>
              <a:gd name="connsiteY6" fmla="*/ 881987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615950 w 1543808"/>
              <a:gd name="connsiteY2" fmla="*/ 1238250 h 1803400"/>
              <a:gd name="connsiteX3" fmla="*/ 779249 w 1543808"/>
              <a:gd name="connsiteY3" fmla="*/ 1642849 h 1803400"/>
              <a:gd name="connsiteX4" fmla="*/ 947287 w 1543808"/>
              <a:gd name="connsiteY4" fmla="*/ 1233132 h 1803400"/>
              <a:gd name="connsiteX5" fmla="*/ 336550 w 1543808"/>
              <a:gd name="connsiteY5" fmla="*/ 647700 h 1803400"/>
              <a:gd name="connsiteX6" fmla="*/ 1103857 w 1543808"/>
              <a:gd name="connsiteY6" fmla="*/ 881987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561359 w 1543808"/>
              <a:gd name="connsiteY2" fmla="*/ 1702274 h 1803400"/>
              <a:gd name="connsiteX3" fmla="*/ 779249 w 1543808"/>
              <a:gd name="connsiteY3" fmla="*/ 1642849 h 1803400"/>
              <a:gd name="connsiteX4" fmla="*/ 947287 w 1543808"/>
              <a:gd name="connsiteY4" fmla="*/ 1233132 h 1803400"/>
              <a:gd name="connsiteX5" fmla="*/ 336550 w 1543808"/>
              <a:gd name="connsiteY5" fmla="*/ 647700 h 1803400"/>
              <a:gd name="connsiteX6" fmla="*/ 1103857 w 1543808"/>
              <a:gd name="connsiteY6" fmla="*/ 881987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561359 w 1543808"/>
              <a:gd name="connsiteY2" fmla="*/ 1702274 h 1803400"/>
              <a:gd name="connsiteX3" fmla="*/ 779249 w 1543808"/>
              <a:gd name="connsiteY3" fmla="*/ 1642849 h 1803400"/>
              <a:gd name="connsiteX4" fmla="*/ 947287 w 1543808"/>
              <a:gd name="connsiteY4" fmla="*/ 1233132 h 1803400"/>
              <a:gd name="connsiteX5" fmla="*/ 957523 w 1543808"/>
              <a:gd name="connsiteY5" fmla="*/ 995718 h 1803400"/>
              <a:gd name="connsiteX6" fmla="*/ 1103857 w 1543808"/>
              <a:gd name="connsiteY6" fmla="*/ 881987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43808"/>
              <a:gd name="connsiteY0" fmla="*/ 1803400 h 1803400"/>
              <a:gd name="connsiteX1" fmla="*/ 342900 w 1543808"/>
              <a:gd name="connsiteY1" fmla="*/ 1765300 h 1803400"/>
              <a:gd name="connsiteX2" fmla="*/ 561359 w 1543808"/>
              <a:gd name="connsiteY2" fmla="*/ 1702274 h 1803400"/>
              <a:gd name="connsiteX3" fmla="*/ 779249 w 1543808"/>
              <a:gd name="connsiteY3" fmla="*/ 1642849 h 1803400"/>
              <a:gd name="connsiteX4" fmla="*/ 947287 w 1543808"/>
              <a:gd name="connsiteY4" fmla="*/ 1233132 h 1803400"/>
              <a:gd name="connsiteX5" fmla="*/ 957523 w 1543808"/>
              <a:gd name="connsiteY5" fmla="*/ 995718 h 1803400"/>
              <a:gd name="connsiteX6" fmla="*/ 1438227 w 1543808"/>
              <a:gd name="connsiteY6" fmla="*/ 527145 h 1803400"/>
              <a:gd name="connsiteX7" fmla="*/ 1543808 w 1543808"/>
              <a:gd name="connsiteY7" fmla="*/ 398533 h 1803400"/>
              <a:gd name="connsiteX8" fmla="*/ 1466850 w 1543808"/>
              <a:gd name="connsiteY8" fmla="*/ 6350 h 1803400"/>
              <a:gd name="connsiteX9" fmla="*/ 12700 w 1543808"/>
              <a:gd name="connsiteY9" fmla="*/ 0 h 1803400"/>
              <a:gd name="connsiteX10" fmla="*/ 0 w 1543808"/>
              <a:gd name="connsiteY10" fmla="*/ 1803400 h 1803400"/>
              <a:gd name="connsiteX0" fmla="*/ 0 w 1591575"/>
              <a:gd name="connsiteY0" fmla="*/ 1803400 h 1803400"/>
              <a:gd name="connsiteX1" fmla="*/ 342900 w 1591575"/>
              <a:gd name="connsiteY1" fmla="*/ 1765300 h 1803400"/>
              <a:gd name="connsiteX2" fmla="*/ 561359 w 1591575"/>
              <a:gd name="connsiteY2" fmla="*/ 1702274 h 1803400"/>
              <a:gd name="connsiteX3" fmla="*/ 779249 w 1591575"/>
              <a:gd name="connsiteY3" fmla="*/ 1642849 h 1803400"/>
              <a:gd name="connsiteX4" fmla="*/ 947287 w 1591575"/>
              <a:gd name="connsiteY4" fmla="*/ 1233132 h 1803400"/>
              <a:gd name="connsiteX5" fmla="*/ 957523 w 1591575"/>
              <a:gd name="connsiteY5" fmla="*/ 995718 h 1803400"/>
              <a:gd name="connsiteX6" fmla="*/ 1438227 w 1591575"/>
              <a:gd name="connsiteY6" fmla="*/ 527145 h 1803400"/>
              <a:gd name="connsiteX7" fmla="*/ 1591575 w 1591575"/>
              <a:gd name="connsiteY7" fmla="*/ 309823 h 1803400"/>
              <a:gd name="connsiteX8" fmla="*/ 1466850 w 1591575"/>
              <a:gd name="connsiteY8" fmla="*/ 6350 h 1803400"/>
              <a:gd name="connsiteX9" fmla="*/ 12700 w 1591575"/>
              <a:gd name="connsiteY9" fmla="*/ 0 h 1803400"/>
              <a:gd name="connsiteX10" fmla="*/ 0 w 1591575"/>
              <a:gd name="connsiteY10" fmla="*/ 1803400 h 1803400"/>
              <a:gd name="connsiteX0" fmla="*/ 0 w 1685214"/>
              <a:gd name="connsiteY0" fmla="*/ 1803400 h 1803400"/>
              <a:gd name="connsiteX1" fmla="*/ 342900 w 1685214"/>
              <a:gd name="connsiteY1" fmla="*/ 1765300 h 1803400"/>
              <a:gd name="connsiteX2" fmla="*/ 561359 w 1685214"/>
              <a:gd name="connsiteY2" fmla="*/ 1702274 h 1803400"/>
              <a:gd name="connsiteX3" fmla="*/ 779249 w 1685214"/>
              <a:gd name="connsiteY3" fmla="*/ 1642849 h 1803400"/>
              <a:gd name="connsiteX4" fmla="*/ 947287 w 1685214"/>
              <a:gd name="connsiteY4" fmla="*/ 1233132 h 1803400"/>
              <a:gd name="connsiteX5" fmla="*/ 957523 w 1685214"/>
              <a:gd name="connsiteY5" fmla="*/ 995718 h 1803400"/>
              <a:gd name="connsiteX6" fmla="*/ 1438227 w 1685214"/>
              <a:gd name="connsiteY6" fmla="*/ 527145 h 1803400"/>
              <a:gd name="connsiteX7" fmla="*/ 1591575 w 1685214"/>
              <a:gd name="connsiteY7" fmla="*/ 309823 h 1803400"/>
              <a:gd name="connsiteX8" fmla="*/ 1685214 w 1685214"/>
              <a:gd name="connsiteY8" fmla="*/ 6350 h 1803400"/>
              <a:gd name="connsiteX9" fmla="*/ 12700 w 1685214"/>
              <a:gd name="connsiteY9" fmla="*/ 0 h 1803400"/>
              <a:gd name="connsiteX10" fmla="*/ 0 w 1685214"/>
              <a:gd name="connsiteY10" fmla="*/ 1803400 h 1803400"/>
              <a:gd name="connsiteX0" fmla="*/ 0 w 1685214"/>
              <a:gd name="connsiteY0" fmla="*/ 1803400 h 1803400"/>
              <a:gd name="connsiteX1" fmla="*/ 342900 w 1685214"/>
              <a:gd name="connsiteY1" fmla="*/ 1765300 h 1803400"/>
              <a:gd name="connsiteX2" fmla="*/ 561359 w 1685214"/>
              <a:gd name="connsiteY2" fmla="*/ 1661331 h 1803400"/>
              <a:gd name="connsiteX3" fmla="*/ 779249 w 1685214"/>
              <a:gd name="connsiteY3" fmla="*/ 1642849 h 1803400"/>
              <a:gd name="connsiteX4" fmla="*/ 947287 w 1685214"/>
              <a:gd name="connsiteY4" fmla="*/ 1233132 h 1803400"/>
              <a:gd name="connsiteX5" fmla="*/ 957523 w 1685214"/>
              <a:gd name="connsiteY5" fmla="*/ 995718 h 1803400"/>
              <a:gd name="connsiteX6" fmla="*/ 1438227 w 1685214"/>
              <a:gd name="connsiteY6" fmla="*/ 527145 h 1803400"/>
              <a:gd name="connsiteX7" fmla="*/ 1591575 w 1685214"/>
              <a:gd name="connsiteY7" fmla="*/ 309823 h 1803400"/>
              <a:gd name="connsiteX8" fmla="*/ 1685214 w 1685214"/>
              <a:gd name="connsiteY8" fmla="*/ 6350 h 1803400"/>
              <a:gd name="connsiteX9" fmla="*/ 12700 w 1685214"/>
              <a:gd name="connsiteY9" fmla="*/ 0 h 1803400"/>
              <a:gd name="connsiteX10" fmla="*/ 0 w 1685214"/>
              <a:gd name="connsiteY10" fmla="*/ 1803400 h 1803400"/>
              <a:gd name="connsiteX0" fmla="*/ 0 w 1685214"/>
              <a:gd name="connsiteY0" fmla="*/ 1803400 h 1803400"/>
              <a:gd name="connsiteX1" fmla="*/ 404314 w 1685214"/>
              <a:gd name="connsiteY1" fmla="*/ 1765300 h 1803400"/>
              <a:gd name="connsiteX2" fmla="*/ 561359 w 1685214"/>
              <a:gd name="connsiteY2" fmla="*/ 1661331 h 1803400"/>
              <a:gd name="connsiteX3" fmla="*/ 779249 w 1685214"/>
              <a:gd name="connsiteY3" fmla="*/ 1642849 h 1803400"/>
              <a:gd name="connsiteX4" fmla="*/ 947287 w 1685214"/>
              <a:gd name="connsiteY4" fmla="*/ 1233132 h 1803400"/>
              <a:gd name="connsiteX5" fmla="*/ 957523 w 1685214"/>
              <a:gd name="connsiteY5" fmla="*/ 995718 h 1803400"/>
              <a:gd name="connsiteX6" fmla="*/ 1438227 w 1685214"/>
              <a:gd name="connsiteY6" fmla="*/ 527145 h 1803400"/>
              <a:gd name="connsiteX7" fmla="*/ 1591575 w 1685214"/>
              <a:gd name="connsiteY7" fmla="*/ 309823 h 1803400"/>
              <a:gd name="connsiteX8" fmla="*/ 1685214 w 1685214"/>
              <a:gd name="connsiteY8" fmla="*/ 6350 h 1803400"/>
              <a:gd name="connsiteX9" fmla="*/ 12700 w 1685214"/>
              <a:gd name="connsiteY9" fmla="*/ 0 h 1803400"/>
              <a:gd name="connsiteX10" fmla="*/ 0 w 1685214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5214" h="1803400">
                <a:moveTo>
                  <a:pt x="0" y="1803400"/>
                </a:moveTo>
                <a:lnTo>
                  <a:pt x="404314" y="1765300"/>
                </a:lnTo>
                <a:lnTo>
                  <a:pt x="561359" y="1661331"/>
                </a:lnTo>
                <a:lnTo>
                  <a:pt x="779249" y="1642849"/>
                </a:lnTo>
                <a:lnTo>
                  <a:pt x="947287" y="1233132"/>
                </a:lnTo>
                <a:lnTo>
                  <a:pt x="957523" y="995718"/>
                </a:lnTo>
                <a:lnTo>
                  <a:pt x="1438227" y="527145"/>
                </a:lnTo>
                <a:lnTo>
                  <a:pt x="1591575" y="309823"/>
                </a:lnTo>
                <a:lnTo>
                  <a:pt x="1685214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</a:t>
            </a:r>
            <a:r>
              <a:rPr lang="en-US" dirty="0"/>
              <a:t>speed (not within factor 1.5)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1828800" y="3436374"/>
            <a:ext cx="2728452" cy="2735826"/>
          </a:xfrm>
          <a:custGeom>
            <a:avLst/>
            <a:gdLst>
              <a:gd name="connsiteX0" fmla="*/ 0 w 2728452"/>
              <a:gd name="connsiteY0" fmla="*/ 2735826 h 2735826"/>
              <a:gd name="connsiteX1" fmla="*/ 7374 w 2728452"/>
              <a:gd name="connsiteY1" fmla="*/ 1850923 h 2735826"/>
              <a:gd name="connsiteX2" fmla="*/ 877529 w 2728452"/>
              <a:gd name="connsiteY2" fmla="*/ 1850923 h 2735826"/>
              <a:gd name="connsiteX3" fmla="*/ 877529 w 2728452"/>
              <a:gd name="connsiteY3" fmla="*/ 1467465 h 2735826"/>
              <a:gd name="connsiteX4" fmla="*/ 1268361 w 2728452"/>
              <a:gd name="connsiteY4" fmla="*/ 1467465 h 2735826"/>
              <a:gd name="connsiteX5" fmla="*/ 1268361 w 2728452"/>
              <a:gd name="connsiteY5" fmla="*/ 759542 h 2735826"/>
              <a:gd name="connsiteX6" fmla="*/ 1961535 w 2728452"/>
              <a:gd name="connsiteY6" fmla="*/ 759542 h 2735826"/>
              <a:gd name="connsiteX7" fmla="*/ 1961535 w 2728452"/>
              <a:gd name="connsiteY7" fmla="*/ 0 h 2735826"/>
              <a:gd name="connsiteX8" fmla="*/ 2728452 w 2728452"/>
              <a:gd name="connsiteY8" fmla="*/ 7374 h 27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452" h="2735826">
                <a:moveTo>
                  <a:pt x="0" y="2735826"/>
                </a:moveTo>
                <a:lnTo>
                  <a:pt x="7374" y="1850923"/>
                </a:lnTo>
                <a:lnTo>
                  <a:pt x="877529" y="1850923"/>
                </a:lnTo>
                <a:lnTo>
                  <a:pt x="877529" y="1467465"/>
                </a:lnTo>
                <a:lnTo>
                  <a:pt x="1268361" y="1467465"/>
                </a:lnTo>
                <a:lnTo>
                  <a:pt x="1268361" y="759542"/>
                </a:lnTo>
                <a:lnTo>
                  <a:pt x="1961535" y="759542"/>
                </a:lnTo>
                <a:lnTo>
                  <a:pt x="1961535" y="0"/>
                </a:lnTo>
                <a:lnTo>
                  <a:pt x="2728452" y="7374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15963" y="54854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7840013" y="575212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230538" y="517109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7220888" y="4313846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7716188" y="3332771"/>
            <a:ext cx="76200" cy="762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006600" y="29972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forbidden segments for monotone criteria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2038350" y="3295650"/>
            <a:ext cx="114300" cy="40005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1843179" y="3396698"/>
            <a:ext cx="1997808" cy="1947766"/>
            <a:chOff x="1809750" y="3471959"/>
            <a:chExt cx="1997808" cy="1947766"/>
          </a:xfrm>
        </p:grpSpPr>
        <p:sp>
          <p:nvSpPr>
            <p:cNvPr id="24" name="Oval 23"/>
            <p:cNvSpPr/>
            <p:nvPr/>
          </p:nvSpPr>
          <p:spPr>
            <a:xfrm>
              <a:off x="3037597" y="4238507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731358" y="3471959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2657734" y="4950466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809750" y="5343525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425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867150" y="367030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33700" y="429895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92350" y="464820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22450" y="538480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28800" y="343535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19350" y="342900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599488" cy="145415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Abstract minimum staircases, any forbidden regions with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/>
              <a:t> edges</a:t>
            </a:r>
            <a:r>
              <a:rPr lang="en-US" dirty="0"/>
              <a:t/>
            </a:r>
            <a:br>
              <a:rPr lang="en-US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dirty="0" smtClean="0">
                <a:sym typeface="Wingdings" panose="05000000000000000000" pitchFamily="2" charset="2"/>
              </a:rPr>
              <a:t> NP-hard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1828800" y="3436374"/>
            <a:ext cx="2728452" cy="2735826"/>
          </a:xfrm>
          <a:custGeom>
            <a:avLst/>
            <a:gdLst>
              <a:gd name="connsiteX0" fmla="*/ 0 w 2728452"/>
              <a:gd name="connsiteY0" fmla="*/ 2735826 h 2735826"/>
              <a:gd name="connsiteX1" fmla="*/ 7374 w 2728452"/>
              <a:gd name="connsiteY1" fmla="*/ 1850923 h 2735826"/>
              <a:gd name="connsiteX2" fmla="*/ 877529 w 2728452"/>
              <a:gd name="connsiteY2" fmla="*/ 1850923 h 2735826"/>
              <a:gd name="connsiteX3" fmla="*/ 877529 w 2728452"/>
              <a:gd name="connsiteY3" fmla="*/ 1467465 h 2735826"/>
              <a:gd name="connsiteX4" fmla="*/ 1268361 w 2728452"/>
              <a:gd name="connsiteY4" fmla="*/ 1467465 h 2735826"/>
              <a:gd name="connsiteX5" fmla="*/ 1268361 w 2728452"/>
              <a:gd name="connsiteY5" fmla="*/ 759542 h 2735826"/>
              <a:gd name="connsiteX6" fmla="*/ 1961535 w 2728452"/>
              <a:gd name="connsiteY6" fmla="*/ 759542 h 2735826"/>
              <a:gd name="connsiteX7" fmla="*/ 1961535 w 2728452"/>
              <a:gd name="connsiteY7" fmla="*/ 0 h 2735826"/>
              <a:gd name="connsiteX8" fmla="*/ 2728452 w 2728452"/>
              <a:gd name="connsiteY8" fmla="*/ 7374 h 27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452" h="2735826">
                <a:moveTo>
                  <a:pt x="0" y="2735826"/>
                </a:moveTo>
                <a:lnTo>
                  <a:pt x="7374" y="1850923"/>
                </a:lnTo>
                <a:lnTo>
                  <a:pt x="877529" y="1850923"/>
                </a:lnTo>
                <a:lnTo>
                  <a:pt x="877529" y="1467465"/>
                </a:lnTo>
                <a:lnTo>
                  <a:pt x="1268361" y="1467465"/>
                </a:lnTo>
                <a:lnTo>
                  <a:pt x="1268361" y="759542"/>
                </a:lnTo>
                <a:lnTo>
                  <a:pt x="1961535" y="759542"/>
                </a:lnTo>
                <a:lnTo>
                  <a:pt x="1961535" y="0"/>
                </a:lnTo>
                <a:lnTo>
                  <a:pt x="2728452" y="7374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1824129" y="3396698"/>
            <a:ext cx="2007333" cy="1938241"/>
            <a:chOff x="1790700" y="3471959"/>
            <a:chExt cx="2007333" cy="1938241"/>
          </a:xfrm>
        </p:grpSpPr>
        <p:sp>
          <p:nvSpPr>
            <p:cNvPr id="37" name="Oval 36"/>
            <p:cNvSpPr/>
            <p:nvPr/>
          </p:nvSpPr>
          <p:spPr>
            <a:xfrm>
              <a:off x="3028072" y="4228982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721833" y="3471959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2638684" y="4940941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790700" y="5334000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1642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867150" y="367030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33700" y="429895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92350" y="464820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22450" y="538480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28800" y="343535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19350" y="342900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When forbidden regions come from our non-monotone criteria on trajectories, the minimum staircase problem can be solved in polynomial time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52600" y="3429000"/>
            <a:ext cx="2819400" cy="2819400"/>
            <a:chOff x="1752600" y="3429000"/>
            <a:chExt cx="2819400" cy="2819400"/>
          </a:xfrm>
        </p:grpSpPr>
        <p:grpSp>
          <p:nvGrpSpPr>
            <p:cNvPr id="24" name="Group 23"/>
            <p:cNvGrpSpPr/>
            <p:nvPr/>
          </p:nvGrpSpPr>
          <p:grpSpPr>
            <a:xfrm>
              <a:off x="1752600" y="3429000"/>
              <a:ext cx="152400" cy="2286000"/>
              <a:chOff x="1752600" y="3429000"/>
              <a:chExt cx="152400" cy="2286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752600" y="5715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752600" y="51816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752600" y="3429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752600" y="44196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752600" y="4191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752600" y="47244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752600" y="50292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752600" y="54864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752600" y="3810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752600" y="6096000"/>
              <a:ext cx="2819400" cy="152400"/>
              <a:chOff x="1752600" y="6096000"/>
              <a:chExt cx="2819400" cy="152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209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194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810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766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572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5814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191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5146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71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828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752600" y="61722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5915963" y="3327915"/>
            <a:ext cx="2383117" cy="2503626"/>
            <a:chOff x="5915963" y="3327915"/>
            <a:chExt cx="2383117" cy="2503626"/>
          </a:xfrm>
        </p:grpSpPr>
        <p:sp>
          <p:nvSpPr>
            <p:cNvPr id="60" name="Oval 59"/>
            <p:cNvSpPr/>
            <p:nvPr/>
          </p:nvSpPr>
          <p:spPr>
            <a:xfrm>
              <a:off x="5915963" y="5485421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174010" y="35819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021610" y="415864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100363" y="43947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222880" y="5186598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854576" y="5755341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39965" y="5251823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433236" y="4482353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191940" y="5751374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750739" y="33279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278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3867150" y="367030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933700" y="429895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92350" y="464820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822450" y="538480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1828800" y="343535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419350" y="342900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1454150"/>
          </a:xfrm>
        </p:spPr>
        <p:txBody>
          <a:bodyPr/>
          <a:lstStyle/>
          <a:p>
            <a:r>
              <a:rPr lang="en-US" sz="2400" dirty="0" smtClean="0"/>
              <a:t>When forbidden regions come from our non-monotone criteria on trajectories, the minimum staircase problem can be solved in polynomial time</a:t>
            </a:r>
            <a:r>
              <a:rPr lang="en-US" sz="2000" dirty="0" smtClean="0"/>
              <a:t/>
            </a:r>
            <a:br>
              <a:rPr lang="en-US" sz="2000" dirty="0" smtClean="0"/>
            </a:br>
            <a:endParaRPr lang="en-US" sz="2000" dirty="0" smtClean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828800" y="3124200"/>
            <a:ext cx="0" cy="304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828800" y="617220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42900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38600" y="6248400"/>
            <a:ext cx="681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start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1066800" y="3540642"/>
            <a:ext cx="668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stop</a:t>
            </a:r>
            <a:endParaRPr lang="en-US" sz="2000" dirty="0"/>
          </a:p>
        </p:txBody>
      </p:sp>
      <p:sp>
        <p:nvSpPr>
          <p:cNvPr id="25" name="Freeform 24"/>
          <p:cNvSpPr/>
          <p:nvPr/>
        </p:nvSpPr>
        <p:spPr>
          <a:xfrm>
            <a:off x="5943600" y="3370472"/>
            <a:ext cx="2328530" cy="2420728"/>
          </a:xfrm>
          <a:custGeom>
            <a:avLst/>
            <a:gdLst>
              <a:gd name="connsiteX0" fmla="*/ 0 w 2328530"/>
              <a:gd name="connsiteY0" fmla="*/ 1903228 h 2179674"/>
              <a:gd name="connsiteX1" fmla="*/ 839972 w 2328530"/>
              <a:gd name="connsiteY1" fmla="*/ 1669312 h 2179674"/>
              <a:gd name="connsiteX2" fmla="*/ 1286540 w 2328530"/>
              <a:gd name="connsiteY2" fmla="*/ 2179674 h 2179674"/>
              <a:gd name="connsiteX3" fmla="*/ 1945758 w 2328530"/>
              <a:gd name="connsiteY3" fmla="*/ 2179674 h 2179674"/>
              <a:gd name="connsiteX4" fmla="*/ 2328530 w 2328530"/>
              <a:gd name="connsiteY4" fmla="*/ 1616149 h 2179674"/>
              <a:gd name="connsiteX5" fmla="*/ 2200940 w 2328530"/>
              <a:gd name="connsiteY5" fmla="*/ 818707 h 2179674"/>
              <a:gd name="connsiteX6" fmla="*/ 1520456 w 2328530"/>
              <a:gd name="connsiteY6" fmla="*/ 903768 h 2179674"/>
              <a:gd name="connsiteX7" fmla="*/ 1116419 w 2328530"/>
              <a:gd name="connsiteY7" fmla="*/ 595423 h 2179674"/>
              <a:gd name="connsiteX8" fmla="*/ 1265275 w 2328530"/>
              <a:gd name="connsiteY8" fmla="*/ 0 h 2179674"/>
              <a:gd name="connsiteX0" fmla="*/ 0 w 2328530"/>
              <a:gd name="connsiteY0" fmla="*/ 1943467 h 2219913"/>
              <a:gd name="connsiteX1" fmla="*/ 839972 w 2328530"/>
              <a:gd name="connsiteY1" fmla="*/ 1709551 h 2219913"/>
              <a:gd name="connsiteX2" fmla="*/ 1286540 w 2328530"/>
              <a:gd name="connsiteY2" fmla="*/ 2219913 h 2219913"/>
              <a:gd name="connsiteX3" fmla="*/ 1945758 w 2328530"/>
              <a:gd name="connsiteY3" fmla="*/ 2219913 h 2219913"/>
              <a:gd name="connsiteX4" fmla="*/ 2328530 w 2328530"/>
              <a:gd name="connsiteY4" fmla="*/ 1656388 h 2219913"/>
              <a:gd name="connsiteX5" fmla="*/ 2200940 w 2328530"/>
              <a:gd name="connsiteY5" fmla="*/ 858946 h 2219913"/>
              <a:gd name="connsiteX6" fmla="*/ 1520456 w 2328530"/>
              <a:gd name="connsiteY6" fmla="*/ 944007 h 2219913"/>
              <a:gd name="connsiteX7" fmla="*/ 1116419 w 2328530"/>
              <a:gd name="connsiteY7" fmla="*/ 635662 h 2219913"/>
              <a:gd name="connsiteX8" fmla="*/ 1265275 w 2328530"/>
              <a:gd name="connsiteY8" fmla="*/ 40239 h 2219913"/>
              <a:gd name="connsiteX9" fmla="*/ 1307805 w 2328530"/>
              <a:gd name="connsiteY9" fmla="*/ 54415 h 2219913"/>
              <a:gd name="connsiteX0" fmla="*/ 0 w 2328530"/>
              <a:gd name="connsiteY0" fmla="*/ 2144277 h 2420723"/>
              <a:gd name="connsiteX1" fmla="*/ 839972 w 2328530"/>
              <a:gd name="connsiteY1" fmla="*/ 1910361 h 2420723"/>
              <a:gd name="connsiteX2" fmla="*/ 1286540 w 2328530"/>
              <a:gd name="connsiteY2" fmla="*/ 2420723 h 2420723"/>
              <a:gd name="connsiteX3" fmla="*/ 1945758 w 2328530"/>
              <a:gd name="connsiteY3" fmla="*/ 2420723 h 2420723"/>
              <a:gd name="connsiteX4" fmla="*/ 2328530 w 2328530"/>
              <a:gd name="connsiteY4" fmla="*/ 1857198 h 2420723"/>
              <a:gd name="connsiteX5" fmla="*/ 2200940 w 2328530"/>
              <a:gd name="connsiteY5" fmla="*/ 1059756 h 2420723"/>
              <a:gd name="connsiteX6" fmla="*/ 1520456 w 2328530"/>
              <a:gd name="connsiteY6" fmla="*/ 1144817 h 2420723"/>
              <a:gd name="connsiteX7" fmla="*/ 1116419 w 2328530"/>
              <a:gd name="connsiteY7" fmla="*/ 836472 h 2420723"/>
              <a:gd name="connsiteX8" fmla="*/ 1265275 w 2328530"/>
              <a:gd name="connsiteY8" fmla="*/ 241049 h 2420723"/>
              <a:gd name="connsiteX9" fmla="*/ 1828800 w 2328530"/>
              <a:gd name="connsiteY9" fmla="*/ 43 h 2420723"/>
              <a:gd name="connsiteX0" fmla="*/ 0 w 2328530"/>
              <a:gd name="connsiteY0" fmla="*/ 2144289 h 2420735"/>
              <a:gd name="connsiteX1" fmla="*/ 839972 w 2328530"/>
              <a:gd name="connsiteY1" fmla="*/ 1910373 h 2420735"/>
              <a:gd name="connsiteX2" fmla="*/ 1286540 w 2328530"/>
              <a:gd name="connsiteY2" fmla="*/ 2420735 h 2420735"/>
              <a:gd name="connsiteX3" fmla="*/ 1945758 w 2328530"/>
              <a:gd name="connsiteY3" fmla="*/ 2420735 h 2420735"/>
              <a:gd name="connsiteX4" fmla="*/ 2328530 w 2328530"/>
              <a:gd name="connsiteY4" fmla="*/ 1857210 h 2420735"/>
              <a:gd name="connsiteX5" fmla="*/ 2200940 w 2328530"/>
              <a:gd name="connsiteY5" fmla="*/ 1059768 h 2420735"/>
              <a:gd name="connsiteX6" fmla="*/ 1520456 w 2328530"/>
              <a:gd name="connsiteY6" fmla="*/ 1144829 h 2420735"/>
              <a:gd name="connsiteX7" fmla="*/ 1116419 w 2328530"/>
              <a:gd name="connsiteY7" fmla="*/ 836484 h 2420735"/>
              <a:gd name="connsiteX8" fmla="*/ 1265275 w 2328530"/>
              <a:gd name="connsiteY8" fmla="*/ 241061 h 2420735"/>
              <a:gd name="connsiteX9" fmla="*/ 1828800 w 2328530"/>
              <a:gd name="connsiteY9" fmla="*/ 55 h 2420735"/>
              <a:gd name="connsiteX0" fmla="*/ 0 w 2328530"/>
              <a:gd name="connsiteY0" fmla="*/ 2144282 h 2420728"/>
              <a:gd name="connsiteX1" fmla="*/ 839972 w 2328530"/>
              <a:gd name="connsiteY1" fmla="*/ 1910366 h 2420728"/>
              <a:gd name="connsiteX2" fmla="*/ 1286540 w 2328530"/>
              <a:gd name="connsiteY2" fmla="*/ 2420728 h 2420728"/>
              <a:gd name="connsiteX3" fmla="*/ 1945758 w 2328530"/>
              <a:gd name="connsiteY3" fmla="*/ 2420728 h 2420728"/>
              <a:gd name="connsiteX4" fmla="*/ 2328530 w 2328530"/>
              <a:gd name="connsiteY4" fmla="*/ 1857203 h 2420728"/>
              <a:gd name="connsiteX5" fmla="*/ 2200940 w 2328530"/>
              <a:gd name="connsiteY5" fmla="*/ 1059761 h 2420728"/>
              <a:gd name="connsiteX6" fmla="*/ 1520456 w 2328530"/>
              <a:gd name="connsiteY6" fmla="*/ 1144822 h 2420728"/>
              <a:gd name="connsiteX7" fmla="*/ 1116419 w 2328530"/>
              <a:gd name="connsiteY7" fmla="*/ 836477 h 2420728"/>
              <a:gd name="connsiteX8" fmla="*/ 1265275 w 2328530"/>
              <a:gd name="connsiteY8" fmla="*/ 241054 h 2420728"/>
              <a:gd name="connsiteX9" fmla="*/ 1828800 w 2328530"/>
              <a:gd name="connsiteY9" fmla="*/ 48 h 2420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8530" h="2420728">
                <a:moveTo>
                  <a:pt x="0" y="2144282"/>
                </a:moveTo>
                <a:lnTo>
                  <a:pt x="839972" y="1910366"/>
                </a:lnTo>
                <a:lnTo>
                  <a:pt x="1286540" y="2420728"/>
                </a:lnTo>
                <a:lnTo>
                  <a:pt x="1945758" y="2420728"/>
                </a:lnTo>
                <a:lnTo>
                  <a:pt x="2328530" y="1857203"/>
                </a:lnTo>
                <a:lnTo>
                  <a:pt x="2200940" y="1059761"/>
                </a:lnTo>
                <a:lnTo>
                  <a:pt x="1520456" y="1144822"/>
                </a:lnTo>
                <a:lnTo>
                  <a:pt x="1116419" y="836477"/>
                </a:lnTo>
                <a:lnTo>
                  <a:pt x="1265275" y="241054"/>
                </a:lnTo>
                <a:cubicBezTo>
                  <a:pt x="1520457" y="133547"/>
                  <a:pt x="1819940" y="-2905"/>
                  <a:pt x="1828800" y="48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752600" y="3429000"/>
            <a:ext cx="2819400" cy="2819400"/>
            <a:chOff x="1752600" y="3429000"/>
            <a:chExt cx="2819400" cy="2819400"/>
          </a:xfrm>
        </p:grpSpPr>
        <p:grpSp>
          <p:nvGrpSpPr>
            <p:cNvPr id="24" name="Group 23"/>
            <p:cNvGrpSpPr/>
            <p:nvPr/>
          </p:nvGrpSpPr>
          <p:grpSpPr>
            <a:xfrm>
              <a:off x="1752600" y="3429000"/>
              <a:ext cx="152400" cy="2286000"/>
              <a:chOff x="1752600" y="3429000"/>
              <a:chExt cx="152400" cy="2286000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752600" y="5715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1752600" y="51816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1752600" y="3429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1752600" y="44196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752600" y="4191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1752600" y="47244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1752600" y="50292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752600" y="54864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752600" y="38100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/>
          </p:nvGrpSpPr>
          <p:grpSpPr>
            <a:xfrm>
              <a:off x="1752600" y="6096000"/>
              <a:ext cx="2819400" cy="152400"/>
              <a:chOff x="1752600" y="6096000"/>
              <a:chExt cx="2819400" cy="152400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209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28194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810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766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572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35814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41910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5146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71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1828800" y="6096000"/>
                <a:ext cx="0" cy="15240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752600" y="6172200"/>
                <a:ext cx="1524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/>
          <p:cNvGrpSpPr/>
          <p:nvPr/>
        </p:nvGrpSpPr>
        <p:grpSpPr>
          <a:xfrm>
            <a:off x="5915963" y="3327915"/>
            <a:ext cx="2383117" cy="2503626"/>
            <a:chOff x="5915963" y="3327915"/>
            <a:chExt cx="2383117" cy="2503626"/>
          </a:xfrm>
        </p:grpSpPr>
        <p:sp>
          <p:nvSpPr>
            <p:cNvPr id="60" name="Oval 59"/>
            <p:cNvSpPr/>
            <p:nvPr/>
          </p:nvSpPr>
          <p:spPr>
            <a:xfrm>
              <a:off x="5915963" y="5485421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7174010" y="35819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7021610" y="415864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8100363" y="43947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8222880" y="5186598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854576" y="5755341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39965" y="5251823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7433236" y="4482353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191940" y="5751374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750739" y="3327915"/>
              <a:ext cx="76200" cy="76200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V="1">
            <a:off x="2514600" y="3429000"/>
            <a:ext cx="0" cy="2743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819400" y="3429000"/>
            <a:ext cx="0" cy="27432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1905000" y="4419600"/>
            <a:ext cx="2667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905000" y="4191000"/>
            <a:ext cx="2667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8" idx="6"/>
            <a:endCxn id="65" idx="2"/>
          </p:cNvCxnSpPr>
          <p:nvPr/>
        </p:nvCxnSpPr>
        <p:spPr>
          <a:xfrm>
            <a:off x="7268140" y="5789474"/>
            <a:ext cx="586436" cy="3967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7086651" y="4230510"/>
            <a:ext cx="377405" cy="291608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27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</a:t>
            </a: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457200" y="2362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2000" dirty="0">
              <a:latin typeface="Calibri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399" y="1524000"/>
            <a:ext cx="8334375" cy="5133975"/>
          </a:xfrm>
        </p:spPr>
        <p:txBody>
          <a:bodyPr/>
          <a:lstStyle/>
          <a:p>
            <a:r>
              <a:rPr lang="en-US" sz="2400" dirty="0" smtClean="0">
                <a:latin typeface="Calibri" pitchFamily="34" charset="0"/>
              </a:rPr>
              <a:t>Model for the movement of a (point) object;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the model: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1400" dirty="0" smtClean="0">
                <a:latin typeface="Calibri" pitchFamily="34" charset="0"/>
              </a:rPr>
              <a:t/>
            </a:r>
            <a:br>
              <a:rPr lang="en-US" sz="1400" dirty="0" smtClean="0">
                <a:latin typeface="Calibri" pitchFamily="34" charset="0"/>
              </a:rPr>
            </a:br>
            <a:r>
              <a:rPr lang="en-US" sz="4000" i="1" dirty="0" smtClean="0">
                <a:latin typeface="Calibri" pitchFamily="34" charset="0"/>
              </a:rPr>
              <a:t>f</a:t>
            </a:r>
            <a:r>
              <a:rPr lang="en-US" sz="3200" dirty="0" smtClean="0">
                <a:latin typeface="Calibri" pitchFamily="34" charset="0"/>
              </a:rPr>
              <a:t> : [ </a:t>
            </a:r>
            <a:r>
              <a:rPr lang="en-US" sz="3200" i="1" dirty="0" smtClean="0">
                <a:latin typeface="Calibri" pitchFamily="34" charset="0"/>
              </a:rPr>
              <a:t>time interval </a:t>
            </a:r>
            <a:r>
              <a:rPr lang="en-US" sz="3200" dirty="0" smtClean="0">
                <a:latin typeface="Calibri" pitchFamily="34" charset="0"/>
              </a:rPr>
              <a:t>]  </a:t>
            </a:r>
            <a:r>
              <a:rPr lang="en-US" sz="3200" dirty="0" smtClean="0">
                <a:latin typeface="Calibri" pitchFamily="34" charset="0"/>
                <a:sym typeface="Wingdings" panose="05000000000000000000" pitchFamily="2" charset="2"/>
              </a:rPr>
              <a:t>  </a:t>
            </a:r>
            <a:r>
              <a:rPr lang="en-US" sz="3200" dirty="0">
                <a:sym typeface="Wingdings" panose="05000000000000000000" pitchFamily="2" charset="2"/>
              </a:rPr>
              <a:t>2D   or  </a:t>
            </a:r>
            <a:r>
              <a:rPr lang="en-US" sz="3200" dirty="0" smtClean="0">
                <a:sym typeface="Wingdings" panose="05000000000000000000" pitchFamily="2" charset="2"/>
              </a:rPr>
              <a:t>3D</a:t>
            </a:r>
            <a:r>
              <a:rPr lang="en-US" sz="3200" baseline="30000" dirty="0" smtClean="0">
                <a:sym typeface="Wingdings" panose="05000000000000000000" pitchFamily="2" charset="2"/>
              </a:rPr>
              <a:t/>
            </a:r>
            <a:br>
              <a:rPr lang="en-US" sz="3200" baseline="30000" dirty="0" smtClean="0">
                <a:sym typeface="Wingdings" panose="05000000000000000000" pitchFamily="2" charset="2"/>
              </a:rPr>
            </a:br>
            <a:endParaRPr lang="en-US" sz="3200" baseline="30000" dirty="0"/>
          </a:p>
          <a:p>
            <a:r>
              <a:rPr lang="en-US" dirty="0" smtClean="0"/>
              <a:t>The </a:t>
            </a:r>
            <a:r>
              <a:rPr lang="en-US" b="1" i="1" dirty="0" smtClean="0"/>
              <a:t>path</a:t>
            </a:r>
            <a:r>
              <a:rPr lang="en-US" dirty="0" smtClean="0"/>
              <a:t> of a trajectory is just any curve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1452606" y="4342782"/>
            <a:ext cx="5995943" cy="1829551"/>
          </a:xfrm>
          <a:custGeom>
            <a:avLst/>
            <a:gdLst>
              <a:gd name="connsiteX0" fmla="*/ 101403 w 5844978"/>
              <a:gd name="connsiteY0" fmla="*/ 1638661 h 1800720"/>
              <a:gd name="connsiteX1" fmla="*/ 1044378 w 5844978"/>
              <a:gd name="connsiteY1" fmla="*/ 876661 h 1800720"/>
              <a:gd name="connsiteX2" fmla="*/ 672903 w 5844978"/>
              <a:gd name="connsiteY2" fmla="*/ 562336 h 1800720"/>
              <a:gd name="connsiteX3" fmla="*/ 110928 w 5844978"/>
              <a:gd name="connsiteY3" fmla="*/ 467086 h 1800720"/>
              <a:gd name="connsiteX4" fmla="*/ 53778 w 5844978"/>
              <a:gd name="connsiteY4" fmla="*/ 886186 h 1800720"/>
              <a:gd name="connsiteX5" fmla="*/ 720528 w 5844978"/>
              <a:gd name="connsiteY5" fmla="*/ 571861 h 1800720"/>
              <a:gd name="connsiteX6" fmla="*/ 1092003 w 5844978"/>
              <a:gd name="connsiteY6" fmla="*/ 190861 h 1800720"/>
              <a:gd name="connsiteX7" fmla="*/ 2149278 w 5844978"/>
              <a:gd name="connsiteY7" fmla="*/ 9886 h 1800720"/>
              <a:gd name="connsiteX8" fmla="*/ 2616003 w 5844978"/>
              <a:gd name="connsiteY8" fmla="*/ 476611 h 1800720"/>
              <a:gd name="connsiteX9" fmla="*/ 2473128 w 5844978"/>
              <a:gd name="connsiteY9" fmla="*/ 1200511 h 1800720"/>
              <a:gd name="connsiteX10" fmla="*/ 2768403 w 5844978"/>
              <a:gd name="connsiteY10" fmla="*/ 1714861 h 1800720"/>
              <a:gd name="connsiteX11" fmla="*/ 3520878 w 5844978"/>
              <a:gd name="connsiteY11" fmla="*/ 1686286 h 1800720"/>
              <a:gd name="connsiteX12" fmla="*/ 3882828 w 5844978"/>
              <a:gd name="connsiteY12" fmla="*/ 609961 h 1800720"/>
              <a:gd name="connsiteX13" fmla="*/ 4320978 w 5844978"/>
              <a:gd name="connsiteY13" fmla="*/ 267061 h 1800720"/>
              <a:gd name="connsiteX14" fmla="*/ 5140128 w 5844978"/>
              <a:gd name="connsiteY14" fmla="*/ 305161 h 1800720"/>
              <a:gd name="connsiteX15" fmla="*/ 5844978 w 5844978"/>
              <a:gd name="connsiteY15" fmla="*/ 914761 h 1800720"/>
              <a:gd name="connsiteX0" fmla="*/ 255470 w 5999045"/>
              <a:gd name="connsiteY0" fmla="*/ 1638661 h 1800720"/>
              <a:gd name="connsiteX1" fmla="*/ 1198445 w 5999045"/>
              <a:gd name="connsiteY1" fmla="*/ 876661 h 1800720"/>
              <a:gd name="connsiteX2" fmla="*/ 826970 w 5999045"/>
              <a:gd name="connsiteY2" fmla="*/ 562336 h 1800720"/>
              <a:gd name="connsiteX3" fmla="*/ 36395 w 5999045"/>
              <a:gd name="connsiteY3" fmla="*/ 209911 h 1800720"/>
              <a:gd name="connsiteX4" fmla="*/ 207845 w 5999045"/>
              <a:gd name="connsiteY4" fmla="*/ 886186 h 1800720"/>
              <a:gd name="connsiteX5" fmla="*/ 874595 w 5999045"/>
              <a:gd name="connsiteY5" fmla="*/ 571861 h 1800720"/>
              <a:gd name="connsiteX6" fmla="*/ 1246070 w 5999045"/>
              <a:gd name="connsiteY6" fmla="*/ 190861 h 1800720"/>
              <a:gd name="connsiteX7" fmla="*/ 2303345 w 5999045"/>
              <a:gd name="connsiteY7" fmla="*/ 9886 h 1800720"/>
              <a:gd name="connsiteX8" fmla="*/ 2770070 w 5999045"/>
              <a:gd name="connsiteY8" fmla="*/ 476611 h 1800720"/>
              <a:gd name="connsiteX9" fmla="*/ 2627195 w 5999045"/>
              <a:gd name="connsiteY9" fmla="*/ 1200511 h 1800720"/>
              <a:gd name="connsiteX10" fmla="*/ 2922470 w 5999045"/>
              <a:gd name="connsiteY10" fmla="*/ 1714861 h 1800720"/>
              <a:gd name="connsiteX11" fmla="*/ 3674945 w 5999045"/>
              <a:gd name="connsiteY11" fmla="*/ 1686286 h 1800720"/>
              <a:gd name="connsiteX12" fmla="*/ 4036895 w 5999045"/>
              <a:gd name="connsiteY12" fmla="*/ 609961 h 1800720"/>
              <a:gd name="connsiteX13" fmla="*/ 4475045 w 5999045"/>
              <a:gd name="connsiteY13" fmla="*/ 267061 h 1800720"/>
              <a:gd name="connsiteX14" fmla="*/ 5294195 w 5999045"/>
              <a:gd name="connsiteY14" fmla="*/ 305161 h 1800720"/>
              <a:gd name="connsiteX15" fmla="*/ 5999045 w 5999045"/>
              <a:gd name="connsiteY15" fmla="*/ 914761 h 1800720"/>
              <a:gd name="connsiteX0" fmla="*/ 258480 w 6002055"/>
              <a:gd name="connsiteY0" fmla="*/ 1639094 h 1801153"/>
              <a:gd name="connsiteX1" fmla="*/ 1201455 w 6002055"/>
              <a:gd name="connsiteY1" fmla="*/ 877094 h 1801153"/>
              <a:gd name="connsiteX2" fmla="*/ 829980 w 6002055"/>
              <a:gd name="connsiteY2" fmla="*/ 562769 h 1801153"/>
              <a:gd name="connsiteX3" fmla="*/ 39405 w 6002055"/>
              <a:gd name="connsiteY3" fmla="*/ 210344 h 1801153"/>
              <a:gd name="connsiteX4" fmla="*/ 210855 w 6002055"/>
              <a:gd name="connsiteY4" fmla="*/ 886619 h 1801153"/>
              <a:gd name="connsiteX5" fmla="*/ 1001430 w 6002055"/>
              <a:gd name="connsiteY5" fmla="*/ 619919 h 1801153"/>
              <a:gd name="connsiteX6" fmla="*/ 1249080 w 6002055"/>
              <a:gd name="connsiteY6" fmla="*/ 191294 h 1801153"/>
              <a:gd name="connsiteX7" fmla="*/ 2306355 w 6002055"/>
              <a:gd name="connsiteY7" fmla="*/ 10319 h 1801153"/>
              <a:gd name="connsiteX8" fmla="*/ 2773080 w 6002055"/>
              <a:gd name="connsiteY8" fmla="*/ 477044 h 1801153"/>
              <a:gd name="connsiteX9" fmla="*/ 2630205 w 6002055"/>
              <a:gd name="connsiteY9" fmla="*/ 1200944 h 1801153"/>
              <a:gd name="connsiteX10" fmla="*/ 2925480 w 6002055"/>
              <a:gd name="connsiteY10" fmla="*/ 1715294 h 1801153"/>
              <a:gd name="connsiteX11" fmla="*/ 3677955 w 6002055"/>
              <a:gd name="connsiteY11" fmla="*/ 1686719 h 1801153"/>
              <a:gd name="connsiteX12" fmla="*/ 4039905 w 6002055"/>
              <a:gd name="connsiteY12" fmla="*/ 610394 h 1801153"/>
              <a:gd name="connsiteX13" fmla="*/ 4478055 w 6002055"/>
              <a:gd name="connsiteY13" fmla="*/ 267494 h 1801153"/>
              <a:gd name="connsiteX14" fmla="*/ 5297205 w 6002055"/>
              <a:gd name="connsiteY14" fmla="*/ 305594 h 1801153"/>
              <a:gd name="connsiteX15" fmla="*/ 6002055 w 6002055"/>
              <a:gd name="connsiteY15" fmla="*/ 915194 h 1801153"/>
              <a:gd name="connsiteX0" fmla="*/ 252368 w 5995943"/>
              <a:gd name="connsiteY0" fmla="*/ 1639094 h 1801153"/>
              <a:gd name="connsiteX1" fmla="*/ 1195343 w 5995943"/>
              <a:gd name="connsiteY1" fmla="*/ 877094 h 1801153"/>
              <a:gd name="connsiteX2" fmla="*/ 738143 w 5995943"/>
              <a:gd name="connsiteY2" fmla="*/ 238919 h 1801153"/>
              <a:gd name="connsiteX3" fmla="*/ 33293 w 5995943"/>
              <a:gd name="connsiteY3" fmla="*/ 210344 h 1801153"/>
              <a:gd name="connsiteX4" fmla="*/ 204743 w 5995943"/>
              <a:gd name="connsiteY4" fmla="*/ 886619 h 1801153"/>
              <a:gd name="connsiteX5" fmla="*/ 995318 w 5995943"/>
              <a:gd name="connsiteY5" fmla="*/ 619919 h 1801153"/>
              <a:gd name="connsiteX6" fmla="*/ 1242968 w 5995943"/>
              <a:gd name="connsiteY6" fmla="*/ 191294 h 1801153"/>
              <a:gd name="connsiteX7" fmla="*/ 2300243 w 5995943"/>
              <a:gd name="connsiteY7" fmla="*/ 10319 h 1801153"/>
              <a:gd name="connsiteX8" fmla="*/ 2766968 w 5995943"/>
              <a:gd name="connsiteY8" fmla="*/ 477044 h 1801153"/>
              <a:gd name="connsiteX9" fmla="*/ 2624093 w 5995943"/>
              <a:gd name="connsiteY9" fmla="*/ 1200944 h 1801153"/>
              <a:gd name="connsiteX10" fmla="*/ 2919368 w 5995943"/>
              <a:gd name="connsiteY10" fmla="*/ 1715294 h 1801153"/>
              <a:gd name="connsiteX11" fmla="*/ 3671843 w 5995943"/>
              <a:gd name="connsiteY11" fmla="*/ 1686719 h 1801153"/>
              <a:gd name="connsiteX12" fmla="*/ 4033793 w 5995943"/>
              <a:gd name="connsiteY12" fmla="*/ 610394 h 1801153"/>
              <a:gd name="connsiteX13" fmla="*/ 4471943 w 5995943"/>
              <a:gd name="connsiteY13" fmla="*/ 267494 h 1801153"/>
              <a:gd name="connsiteX14" fmla="*/ 5291093 w 5995943"/>
              <a:gd name="connsiteY14" fmla="*/ 305594 h 1801153"/>
              <a:gd name="connsiteX15" fmla="*/ 5995943 w 5995943"/>
              <a:gd name="connsiteY15" fmla="*/ 915194 h 1801153"/>
              <a:gd name="connsiteX0" fmla="*/ 252368 w 5995943"/>
              <a:gd name="connsiteY0" fmla="*/ 1667492 h 1829551"/>
              <a:gd name="connsiteX1" fmla="*/ 1195343 w 5995943"/>
              <a:gd name="connsiteY1" fmla="*/ 905492 h 1829551"/>
              <a:gd name="connsiteX2" fmla="*/ 738143 w 5995943"/>
              <a:gd name="connsiteY2" fmla="*/ 267317 h 1829551"/>
              <a:gd name="connsiteX3" fmla="*/ 33293 w 5995943"/>
              <a:gd name="connsiteY3" fmla="*/ 238742 h 1829551"/>
              <a:gd name="connsiteX4" fmla="*/ 204743 w 5995943"/>
              <a:gd name="connsiteY4" fmla="*/ 915017 h 1829551"/>
              <a:gd name="connsiteX5" fmla="*/ 995318 w 5995943"/>
              <a:gd name="connsiteY5" fmla="*/ 648317 h 1829551"/>
              <a:gd name="connsiteX6" fmla="*/ 1414418 w 5995943"/>
              <a:gd name="connsiteY6" fmla="*/ 95867 h 1829551"/>
              <a:gd name="connsiteX7" fmla="*/ 2300243 w 5995943"/>
              <a:gd name="connsiteY7" fmla="*/ 38717 h 1829551"/>
              <a:gd name="connsiteX8" fmla="*/ 2766968 w 5995943"/>
              <a:gd name="connsiteY8" fmla="*/ 505442 h 1829551"/>
              <a:gd name="connsiteX9" fmla="*/ 2624093 w 5995943"/>
              <a:gd name="connsiteY9" fmla="*/ 1229342 h 1829551"/>
              <a:gd name="connsiteX10" fmla="*/ 2919368 w 5995943"/>
              <a:gd name="connsiteY10" fmla="*/ 1743692 h 1829551"/>
              <a:gd name="connsiteX11" fmla="*/ 3671843 w 5995943"/>
              <a:gd name="connsiteY11" fmla="*/ 1715117 h 1829551"/>
              <a:gd name="connsiteX12" fmla="*/ 4033793 w 5995943"/>
              <a:gd name="connsiteY12" fmla="*/ 638792 h 1829551"/>
              <a:gd name="connsiteX13" fmla="*/ 4471943 w 5995943"/>
              <a:gd name="connsiteY13" fmla="*/ 295892 h 1829551"/>
              <a:gd name="connsiteX14" fmla="*/ 5291093 w 5995943"/>
              <a:gd name="connsiteY14" fmla="*/ 333992 h 1829551"/>
              <a:gd name="connsiteX15" fmla="*/ 5995943 w 5995943"/>
              <a:gd name="connsiteY15" fmla="*/ 943592 h 1829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995943" h="1829551">
                <a:moveTo>
                  <a:pt x="252368" y="1667492"/>
                </a:moveTo>
                <a:cubicBezTo>
                  <a:pt x="676230" y="1376185"/>
                  <a:pt x="1114381" y="1138854"/>
                  <a:pt x="1195343" y="905492"/>
                </a:cubicBezTo>
                <a:cubicBezTo>
                  <a:pt x="1276305" y="672130"/>
                  <a:pt x="931818" y="378442"/>
                  <a:pt x="738143" y="267317"/>
                </a:cubicBezTo>
                <a:cubicBezTo>
                  <a:pt x="544468" y="156192"/>
                  <a:pt x="122193" y="130792"/>
                  <a:pt x="33293" y="238742"/>
                </a:cubicBezTo>
                <a:cubicBezTo>
                  <a:pt x="-55607" y="346692"/>
                  <a:pt x="44405" y="846754"/>
                  <a:pt x="204743" y="915017"/>
                </a:cubicBezTo>
                <a:cubicBezTo>
                  <a:pt x="365081" y="983280"/>
                  <a:pt x="793706" y="784842"/>
                  <a:pt x="995318" y="648317"/>
                </a:cubicBezTo>
                <a:cubicBezTo>
                  <a:pt x="1196930" y="511792"/>
                  <a:pt x="1196931" y="197467"/>
                  <a:pt x="1414418" y="95867"/>
                </a:cubicBezTo>
                <a:cubicBezTo>
                  <a:pt x="1631906" y="-5733"/>
                  <a:pt x="2074818" y="-29545"/>
                  <a:pt x="2300243" y="38717"/>
                </a:cubicBezTo>
                <a:cubicBezTo>
                  <a:pt x="2525668" y="106979"/>
                  <a:pt x="2712993" y="307005"/>
                  <a:pt x="2766968" y="505442"/>
                </a:cubicBezTo>
                <a:cubicBezTo>
                  <a:pt x="2820943" y="703879"/>
                  <a:pt x="2598693" y="1022967"/>
                  <a:pt x="2624093" y="1229342"/>
                </a:cubicBezTo>
                <a:cubicBezTo>
                  <a:pt x="2649493" y="1435717"/>
                  <a:pt x="2744743" y="1662730"/>
                  <a:pt x="2919368" y="1743692"/>
                </a:cubicBezTo>
                <a:cubicBezTo>
                  <a:pt x="3093993" y="1824654"/>
                  <a:pt x="3486105" y="1899267"/>
                  <a:pt x="3671843" y="1715117"/>
                </a:cubicBezTo>
                <a:cubicBezTo>
                  <a:pt x="3857581" y="1530967"/>
                  <a:pt x="3900443" y="875329"/>
                  <a:pt x="4033793" y="638792"/>
                </a:cubicBezTo>
                <a:cubicBezTo>
                  <a:pt x="4167143" y="402254"/>
                  <a:pt x="4262393" y="346692"/>
                  <a:pt x="4471943" y="295892"/>
                </a:cubicBezTo>
                <a:cubicBezTo>
                  <a:pt x="4681493" y="245092"/>
                  <a:pt x="5037093" y="226042"/>
                  <a:pt x="5291093" y="333992"/>
                </a:cubicBezTo>
                <a:cubicBezTo>
                  <a:pt x="5545093" y="441942"/>
                  <a:pt x="5770518" y="692767"/>
                  <a:pt x="5995943" y="943592"/>
                </a:cubicBez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48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1524000" y="3943350"/>
            <a:ext cx="1511300" cy="727075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44450 w 539750"/>
              <a:gd name="connsiteY2" fmla="*/ 0 h 393700"/>
              <a:gd name="connsiteX3" fmla="*/ 0 w 539750"/>
              <a:gd name="connsiteY3" fmla="*/ 260350 h 393700"/>
              <a:gd name="connsiteX4" fmla="*/ 304800 w 539750"/>
              <a:gd name="connsiteY4" fmla="*/ 393700 h 393700"/>
              <a:gd name="connsiteX0" fmla="*/ 304800 w 539750"/>
              <a:gd name="connsiteY0" fmla="*/ 860425 h 860425"/>
              <a:gd name="connsiteX1" fmla="*/ 539750 w 539750"/>
              <a:gd name="connsiteY1" fmla="*/ 657225 h 860425"/>
              <a:gd name="connsiteX2" fmla="*/ 92075 w 539750"/>
              <a:gd name="connsiteY2" fmla="*/ 0 h 860425"/>
              <a:gd name="connsiteX3" fmla="*/ 0 w 539750"/>
              <a:gd name="connsiteY3" fmla="*/ 727075 h 860425"/>
              <a:gd name="connsiteX4" fmla="*/ 304800 w 539750"/>
              <a:gd name="connsiteY4" fmla="*/ 860425 h 860425"/>
              <a:gd name="connsiteX0" fmla="*/ 809625 w 1044575"/>
              <a:gd name="connsiteY0" fmla="*/ 860425 h 860425"/>
              <a:gd name="connsiteX1" fmla="*/ 1044575 w 1044575"/>
              <a:gd name="connsiteY1" fmla="*/ 657225 h 860425"/>
              <a:gd name="connsiteX2" fmla="*/ 596900 w 1044575"/>
              <a:gd name="connsiteY2" fmla="*/ 0 h 860425"/>
              <a:gd name="connsiteX3" fmla="*/ 0 w 1044575"/>
              <a:gd name="connsiteY3" fmla="*/ 241300 h 860425"/>
              <a:gd name="connsiteX4" fmla="*/ 809625 w 1044575"/>
              <a:gd name="connsiteY4" fmla="*/ 860425 h 860425"/>
              <a:gd name="connsiteX0" fmla="*/ 828675 w 1044575"/>
              <a:gd name="connsiteY0" fmla="*/ 1117600 h 1117600"/>
              <a:gd name="connsiteX1" fmla="*/ 1044575 w 1044575"/>
              <a:gd name="connsiteY1" fmla="*/ 657225 h 1117600"/>
              <a:gd name="connsiteX2" fmla="*/ 596900 w 1044575"/>
              <a:gd name="connsiteY2" fmla="*/ 0 h 1117600"/>
              <a:gd name="connsiteX3" fmla="*/ 0 w 1044575"/>
              <a:gd name="connsiteY3" fmla="*/ 241300 h 1117600"/>
              <a:gd name="connsiteX4" fmla="*/ 828675 w 1044575"/>
              <a:gd name="connsiteY4" fmla="*/ 1117600 h 1117600"/>
              <a:gd name="connsiteX0" fmla="*/ 828675 w 1482725"/>
              <a:gd name="connsiteY0" fmla="*/ 1117600 h 1117600"/>
              <a:gd name="connsiteX1" fmla="*/ 1482725 w 1482725"/>
              <a:gd name="connsiteY1" fmla="*/ 619125 h 1117600"/>
              <a:gd name="connsiteX2" fmla="*/ 596900 w 1482725"/>
              <a:gd name="connsiteY2" fmla="*/ 0 h 1117600"/>
              <a:gd name="connsiteX3" fmla="*/ 0 w 1482725"/>
              <a:gd name="connsiteY3" fmla="*/ 241300 h 1117600"/>
              <a:gd name="connsiteX4" fmla="*/ 828675 w 1482725"/>
              <a:gd name="connsiteY4" fmla="*/ 1117600 h 1117600"/>
              <a:gd name="connsiteX0" fmla="*/ 742950 w 1482725"/>
              <a:gd name="connsiteY0" fmla="*/ 869950 h 869950"/>
              <a:gd name="connsiteX1" fmla="*/ 1482725 w 1482725"/>
              <a:gd name="connsiteY1" fmla="*/ 619125 h 869950"/>
              <a:gd name="connsiteX2" fmla="*/ 596900 w 1482725"/>
              <a:gd name="connsiteY2" fmla="*/ 0 h 869950"/>
              <a:gd name="connsiteX3" fmla="*/ 0 w 1482725"/>
              <a:gd name="connsiteY3" fmla="*/ 241300 h 869950"/>
              <a:gd name="connsiteX4" fmla="*/ 742950 w 1482725"/>
              <a:gd name="connsiteY4" fmla="*/ 869950 h 869950"/>
              <a:gd name="connsiteX0" fmla="*/ 876300 w 1616075"/>
              <a:gd name="connsiteY0" fmla="*/ 869950 h 869950"/>
              <a:gd name="connsiteX1" fmla="*/ 1616075 w 1616075"/>
              <a:gd name="connsiteY1" fmla="*/ 619125 h 869950"/>
              <a:gd name="connsiteX2" fmla="*/ 730250 w 1616075"/>
              <a:gd name="connsiteY2" fmla="*/ 0 h 869950"/>
              <a:gd name="connsiteX3" fmla="*/ 0 w 1616075"/>
              <a:gd name="connsiteY3" fmla="*/ 374650 h 869950"/>
              <a:gd name="connsiteX4" fmla="*/ 876300 w 1616075"/>
              <a:gd name="connsiteY4" fmla="*/ 869950 h 869950"/>
              <a:gd name="connsiteX0" fmla="*/ 876300 w 1616075"/>
              <a:gd name="connsiteY0" fmla="*/ 727075 h 727075"/>
              <a:gd name="connsiteX1" fmla="*/ 1616075 w 1616075"/>
              <a:gd name="connsiteY1" fmla="*/ 476250 h 727075"/>
              <a:gd name="connsiteX2" fmla="*/ 930275 w 1616075"/>
              <a:gd name="connsiteY2" fmla="*/ 0 h 727075"/>
              <a:gd name="connsiteX3" fmla="*/ 0 w 1616075"/>
              <a:gd name="connsiteY3" fmla="*/ 231775 h 727075"/>
              <a:gd name="connsiteX4" fmla="*/ 876300 w 1616075"/>
              <a:gd name="connsiteY4" fmla="*/ 727075 h 727075"/>
              <a:gd name="connsiteX0" fmla="*/ 771525 w 1511300"/>
              <a:gd name="connsiteY0" fmla="*/ 727075 h 727075"/>
              <a:gd name="connsiteX1" fmla="*/ 1511300 w 1511300"/>
              <a:gd name="connsiteY1" fmla="*/ 476250 h 727075"/>
              <a:gd name="connsiteX2" fmla="*/ 825500 w 1511300"/>
              <a:gd name="connsiteY2" fmla="*/ 0 h 727075"/>
              <a:gd name="connsiteX3" fmla="*/ 0 w 1511300"/>
              <a:gd name="connsiteY3" fmla="*/ 355600 h 727075"/>
              <a:gd name="connsiteX4" fmla="*/ 771525 w 1511300"/>
              <a:gd name="connsiteY4" fmla="*/ 727075 h 72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1300" h="727075">
                <a:moveTo>
                  <a:pt x="771525" y="727075"/>
                </a:moveTo>
                <a:lnTo>
                  <a:pt x="1511300" y="476250"/>
                </a:lnTo>
                <a:lnTo>
                  <a:pt x="825500" y="0"/>
                </a:lnTo>
                <a:lnTo>
                  <a:pt x="0" y="355600"/>
                </a:lnTo>
                <a:lnTo>
                  <a:pt x="771525" y="727075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1"/>
            <a:ext cx="8153400" cy="2209800"/>
          </a:xfrm>
        </p:spPr>
        <p:txBody>
          <a:bodyPr/>
          <a:lstStyle/>
          <a:p>
            <a:r>
              <a:rPr lang="en-US" dirty="0" smtClean="0"/>
              <a:t>For the outlier criterion, the forbidden region in a single cell is always the common intersection of at most four half-planes 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1143000" y="4800600"/>
            <a:ext cx="3200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1905000" y="2971800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2895600" y="2971800"/>
            <a:ext cx="0" cy="320040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143000" y="4038600"/>
            <a:ext cx="32004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71600" y="3257550"/>
            <a:ext cx="2971800" cy="20764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428750" y="3419475"/>
            <a:ext cx="142875" cy="171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752850" y="5048250"/>
            <a:ext cx="142875" cy="171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2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44562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1"/>
            <a:ext cx="8077200" cy="2333624"/>
          </a:xfrm>
        </p:spPr>
        <p:txBody>
          <a:bodyPr/>
          <a:lstStyle/>
          <a:p>
            <a:r>
              <a:rPr lang="en-US" dirty="0" smtClean="0"/>
              <a:t>Compute the forbidden region in each of the O(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) cells of the start-stop diagram</a:t>
            </a:r>
          </a:p>
          <a:p>
            <a:r>
              <a:rPr lang="en-US" dirty="0" smtClean="0"/>
              <a:t>Starting at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= 1, compute what can be reached in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steps using what can be reached in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 smtClean="0"/>
              <a:t> – 1 steps and increment 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r>
              <a:rPr lang="en-US" dirty="0" smtClean="0">
                <a:cs typeface="Times New Roman" panose="02020603050405020304" pitchFamily="18" charset="0"/>
              </a:rPr>
              <a:t>When we reach the end of the trajectory, finish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3867150" y="4108450"/>
            <a:ext cx="349250" cy="450850"/>
          </a:xfrm>
          <a:custGeom>
            <a:avLst/>
            <a:gdLst>
              <a:gd name="connsiteX0" fmla="*/ 0 w 349250"/>
              <a:gd name="connsiteY0" fmla="*/ 444500 h 444500"/>
              <a:gd name="connsiteX1" fmla="*/ 349250 w 349250"/>
              <a:gd name="connsiteY1" fmla="*/ 107950 h 444500"/>
              <a:gd name="connsiteX2" fmla="*/ 146050 w 349250"/>
              <a:gd name="connsiteY2" fmla="*/ 0 h 444500"/>
              <a:gd name="connsiteX3" fmla="*/ 6350 w 349250"/>
              <a:gd name="connsiteY3" fmla="*/ 177800 h 444500"/>
              <a:gd name="connsiteX4" fmla="*/ 0 w 349250"/>
              <a:gd name="connsiteY4" fmla="*/ 444500 h 444500"/>
              <a:gd name="connsiteX0" fmla="*/ 0 w 349250"/>
              <a:gd name="connsiteY0" fmla="*/ 450850 h 450850"/>
              <a:gd name="connsiteX1" fmla="*/ 349250 w 349250"/>
              <a:gd name="connsiteY1" fmla="*/ 107950 h 450850"/>
              <a:gd name="connsiteX2" fmla="*/ 146050 w 349250"/>
              <a:gd name="connsiteY2" fmla="*/ 0 h 450850"/>
              <a:gd name="connsiteX3" fmla="*/ 6350 w 349250"/>
              <a:gd name="connsiteY3" fmla="*/ 177800 h 450850"/>
              <a:gd name="connsiteX4" fmla="*/ 0 w 349250"/>
              <a:gd name="connsiteY4" fmla="*/ 450850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250" h="450850">
                <a:moveTo>
                  <a:pt x="0" y="450850"/>
                </a:moveTo>
                <a:lnTo>
                  <a:pt x="349250" y="107950"/>
                </a:lnTo>
                <a:lnTo>
                  <a:pt x="146050" y="0"/>
                </a:lnTo>
                <a:lnTo>
                  <a:pt x="6350" y="177800"/>
                </a:lnTo>
                <a:lnTo>
                  <a:pt x="0" y="450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2933700" y="4737100"/>
            <a:ext cx="539750" cy="393700"/>
          </a:xfrm>
          <a:custGeom>
            <a:avLst/>
            <a:gdLst>
              <a:gd name="connsiteX0" fmla="*/ 304800 w 539750"/>
              <a:gd name="connsiteY0" fmla="*/ 393700 h 393700"/>
              <a:gd name="connsiteX1" fmla="*/ 539750 w 539750"/>
              <a:gd name="connsiteY1" fmla="*/ 190500 h 393700"/>
              <a:gd name="connsiteX2" fmla="*/ 292100 w 539750"/>
              <a:gd name="connsiteY2" fmla="*/ 38100 h 393700"/>
              <a:gd name="connsiteX3" fmla="*/ 44450 w 539750"/>
              <a:gd name="connsiteY3" fmla="*/ 0 h 393700"/>
              <a:gd name="connsiteX4" fmla="*/ 0 w 539750"/>
              <a:gd name="connsiteY4" fmla="*/ 260350 h 393700"/>
              <a:gd name="connsiteX5" fmla="*/ 304800 w 539750"/>
              <a:gd name="connsiteY5" fmla="*/ 393700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393700">
                <a:moveTo>
                  <a:pt x="304800" y="393700"/>
                </a:moveTo>
                <a:lnTo>
                  <a:pt x="539750" y="190500"/>
                </a:lnTo>
                <a:lnTo>
                  <a:pt x="292100" y="38100"/>
                </a:lnTo>
                <a:lnTo>
                  <a:pt x="44450" y="0"/>
                </a:lnTo>
                <a:lnTo>
                  <a:pt x="0" y="260350"/>
                </a:lnTo>
                <a:lnTo>
                  <a:pt x="304800" y="3937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2292350" y="5086350"/>
            <a:ext cx="717550" cy="730250"/>
          </a:xfrm>
          <a:custGeom>
            <a:avLst/>
            <a:gdLst>
              <a:gd name="connsiteX0" fmla="*/ 139700 w 717550"/>
              <a:gd name="connsiteY0" fmla="*/ 196850 h 730250"/>
              <a:gd name="connsiteX1" fmla="*/ 393700 w 717550"/>
              <a:gd name="connsiteY1" fmla="*/ 0 h 730250"/>
              <a:gd name="connsiteX2" fmla="*/ 717550 w 717550"/>
              <a:gd name="connsiteY2" fmla="*/ 12700 h 730250"/>
              <a:gd name="connsiteX3" fmla="*/ 654050 w 717550"/>
              <a:gd name="connsiteY3" fmla="*/ 292100 h 730250"/>
              <a:gd name="connsiteX4" fmla="*/ 527050 w 717550"/>
              <a:gd name="connsiteY4" fmla="*/ 425450 h 730250"/>
              <a:gd name="connsiteX5" fmla="*/ 247650 w 717550"/>
              <a:gd name="connsiteY5" fmla="*/ 520700 h 730250"/>
              <a:gd name="connsiteX6" fmla="*/ 114300 w 717550"/>
              <a:gd name="connsiteY6" fmla="*/ 730250 h 730250"/>
              <a:gd name="connsiteX7" fmla="*/ 0 w 717550"/>
              <a:gd name="connsiteY7" fmla="*/ 596900 h 730250"/>
              <a:gd name="connsiteX8" fmla="*/ 139700 w 717550"/>
              <a:gd name="connsiteY8" fmla="*/ 349250 h 730250"/>
              <a:gd name="connsiteX9" fmla="*/ 488950 w 717550"/>
              <a:gd name="connsiteY9" fmla="*/ 355600 h 730250"/>
              <a:gd name="connsiteX10" fmla="*/ 565150 w 717550"/>
              <a:gd name="connsiteY10" fmla="*/ 177800 h 730250"/>
              <a:gd name="connsiteX11" fmla="*/ 406400 w 717550"/>
              <a:gd name="connsiteY11" fmla="*/ 139700 h 730250"/>
              <a:gd name="connsiteX12" fmla="*/ 260350 w 717550"/>
              <a:gd name="connsiteY12" fmla="*/ 260350 h 730250"/>
              <a:gd name="connsiteX13" fmla="*/ 139700 w 717550"/>
              <a:gd name="connsiteY13" fmla="*/ 196850 h 73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17550" h="730250">
                <a:moveTo>
                  <a:pt x="139700" y="196850"/>
                </a:moveTo>
                <a:lnTo>
                  <a:pt x="393700" y="0"/>
                </a:lnTo>
                <a:lnTo>
                  <a:pt x="717550" y="12700"/>
                </a:lnTo>
                <a:lnTo>
                  <a:pt x="654050" y="292100"/>
                </a:lnTo>
                <a:lnTo>
                  <a:pt x="527050" y="425450"/>
                </a:lnTo>
                <a:lnTo>
                  <a:pt x="247650" y="520700"/>
                </a:lnTo>
                <a:lnTo>
                  <a:pt x="114300" y="730250"/>
                </a:lnTo>
                <a:lnTo>
                  <a:pt x="0" y="596900"/>
                </a:lnTo>
                <a:lnTo>
                  <a:pt x="139700" y="349250"/>
                </a:lnTo>
                <a:lnTo>
                  <a:pt x="488950" y="355600"/>
                </a:lnTo>
                <a:lnTo>
                  <a:pt x="565150" y="177800"/>
                </a:lnTo>
                <a:lnTo>
                  <a:pt x="406400" y="139700"/>
                </a:lnTo>
                <a:lnTo>
                  <a:pt x="260350" y="260350"/>
                </a:lnTo>
                <a:lnTo>
                  <a:pt x="139700" y="19685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1822450" y="5822950"/>
            <a:ext cx="463550" cy="457200"/>
          </a:xfrm>
          <a:custGeom>
            <a:avLst/>
            <a:gdLst>
              <a:gd name="connsiteX0" fmla="*/ 0 w 463550"/>
              <a:gd name="connsiteY0" fmla="*/ 457200 h 457200"/>
              <a:gd name="connsiteX1" fmla="*/ 247650 w 463550"/>
              <a:gd name="connsiteY1" fmla="*/ 349250 h 457200"/>
              <a:gd name="connsiteX2" fmla="*/ 463550 w 463550"/>
              <a:gd name="connsiteY2" fmla="*/ 88900 h 457200"/>
              <a:gd name="connsiteX3" fmla="*/ 234950 w 463550"/>
              <a:gd name="connsiteY3" fmla="*/ 0 h 457200"/>
              <a:gd name="connsiteX4" fmla="*/ 25400 w 463550"/>
              <a:gd name="connsiteY4" fmla="*/ 31750 h 457200"/>
              <a:gd name="connsiteX5" fmla="*/ 0 w 463550"/>
              <a:gd name="connsiteY5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3550" h="457200">
                <a:moveTo>
                  <a:pt x="0" y="457200"/>
                </a:moveTo>
                <a:lnTo>
                  <a:pt x="247650" y="349250"/>
                </a:lnTo>
                <a:lnTo>
                  <a:pt x="463550" y="88900"/>
                </a:lnTo>
                <a:lnTo>
                  <a:pt x="234950" y="0"/>
                </a:lnTo>
                <a:lnTo>
                  <a:pt x="25400" y="31750"/>
                </a:lnTo>
                <a:lnTo>
                  <a:pt x="0" y="45720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1828800" y="3873500"/>
            <a:ext cx="1466850" cy="1803400"/>
          </a:xfrm>
          <a:custGeom>
            <a:avLst/>
            <a:gdLst>
              <a:gd name="connsiteX0" fmla="*/ 0 w 1466850"/>
              <a:gd name="connsiteY0" fmla="*/ 1803400 h 1803400"/>
              <a:gd name="connsiteX1" fmla="*/ 342900 w 1466850"/>
              <a:gd name="connsiteY1" fmla="*/ 1765300 h 1803400"/>
              <a:gd name="connsiteX2" fmla="*/ 615950 w 1466850"/>
              <a:gd name="connsiteY2" fmla="*/ 1238250 h 1803400"/>
              <a:gd name="connsiteX3" fmla="*/ 1079500 w 1466850"/>
              <a:gd name="connsiteY3" fmla="*/ 1028700 h 1803400"/>
              <a:gd name="connsiteX4" fmla="*/ 1022350 w 1466850"/>
              <a:gd name="connsiteY4" fmla="*/ 666750 h 1803400"/>
              <a:gd name="connsiteX5" fmla="*/ 336550 w 1466850"/>
              <a:gd name="connsiteY5" fmla="*/ 647700 h 1803400"/>
              <a:gd name="connsiteX6" fmla="*/ 387350 w 1466850"/>
              <a:gd name="connsiteY6" fmla="*/ 342900 h 1803400"/>
              <a:gd name="connsiteX7" fmla="*/ 984250 w 1466850"/>
              <a:gd name="connsiteY7" fmla="*/ 146050 h 1803400"/>
              <a:gd name="connsiteX8" fmla="*/ 1466850 w 1466850"/>
              <a:gd name="connsiteY8" fmla="*/ 6350 h 1803400"/>
              <a:gd name="connsiteX9" fmla="*/ 12700 w 1466850"/>
              <a:gd name="connsiteY9" fmla="*/ 0 h 1803400"/>
              <a:gd name="connsiteX10" fmla="*/ 0 w 1466850"/>
              <a:gd name="connsiteY10" fmla="*/ 1803400 h 180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1803400">
                <a:moveTo>
                  <a:pt x="0" y="1803400"/>
                </a:moveTo>
                <a:lnTo>
                  <a:pt x="342900" y="1765300"/>
                </a:lnTo>
                <a:lnTo>
                  <a:pt x="615950" y="1238250"/>
                </a:lnTo>
                <a:lnTo>
                  <a:pt x="1079500" y="1028700"/>
                </a:lnTo>
                <a:lnTo>
                  <a:pt x="1022350" y="666750"/>
                </a:lnTo>
                <a:lnTo>
                  <a:pt x="336550" y="647700"/>
                </a:lnTo>
                <a:lnTo>
                  <a:pt x="387350" y="342900"/>
                </a:lnTo>
                <a:lnTo>
                  <a:pt x="984250" y="146050"/>
                </a:lnTo>
                <a:lnTo>
                  <a:pt x="1466850" y="6350"/>
                </a:lnTo>
                <a:lnTo>
                  <a:pt x="12700" y="0"/>
                </a:lnTo>
                <a:cubicBezTo>
                  <a:pt x="8467" y="601133"/>
                  <a:pt x="4233" y="1202267"/>
                  <a:pt x="0" y="1803400"/>
                </a:cubicBez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419350" y="3867150"/>
            <a:ext cx="1282700" cy="933450"/>
          </a:xfrm>
          <a:custGeom>
            <a:avLst/>
            <a:gdLst>
              <a:gd name="connsiteX0" fmla="*/ 1016000 w 1282700"/>
              <a:gd name="connsiteY0" fmla="*/ 0 h 933450"/>
              <a:gd name="connsiteX1" fmla="*/ 1238250 w 1282700"/>
              <a:gd name="connsiteY1" fmla="*/ 6350 h 933450"/>
              <a:gd name="connsiteX2" fmla="*/ 1282700 w 1282700"/>
              <a:gd name="connsiteY2" fmla="*/ 311150 h 933450"/>
              <a:gd name="connsiteX3" fmla="*/ 1162050 w 1282700"/>
              <a:gd name="connsiteY3" fmla="*/ 679450 h 933450"/>
              <a:gd name="connsiteX4" fmla="*/ 1054100 w 1282700"/>
              <a:gd name="connsiteY4" fmla="*/ 933450 h 933450"/>
              <a:gd name="connsiteX5" fmla="*/ 939800 w 1282700"/>
              <a:gd name="connsiteY5" fmla="*/ 869950 h 933450"/>
              <a:gd name="connsiteX6" fmla="*/ 831850 w 1282700"/>
              <a:gd name="connsiteY6" fmla="*/ 590550 h 933450"/>
              <a:gd name="connsiteX7" fmla="*/ 920750 w 1282700"/>
              <a:gd name="connsiteY7" fmla="*/ 450850 h 933450"/>
              <a:gd name="connsiteX8" fmla="*/ 635000 w 1282700"/>
              <a:gd name="connsiteY8" fmla="*/ 501650 h 933450"/>
              <a:gd name="connsiteX9" fmla="*/ 292100 w 1282700"/>
              <a:gd name="connsiteY9" fmla="*/ 577850 h 933450"/>
              <a:gd name="connsiteX10" fmla="*/ 0 w 1282700"/>
              <a:gd name="connsiteY10" fmla="*/ 431800 h 933450"/>
              <a:gd name="connsiteX11" fmla="*/ 393700 w 1282700"/>
              <a:gd name="connsiteY11" fmla="*/ 247650 h 933450"/>
              <a:gd name="connsiteX12" fmla="*/ 857250 w 1282700"/>
              <a:gd name="connsiteY12" fmla="*/ 298450 h 933450"/>
              <a:gd name="connsiteX13" fmla="*/ 1016000 w 1282700"/>
              <a:gd name="connsiteY13" fmla="*/ 0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82700" h="933450">
                <a:moveTo>
                  <a:pt x="1016000" y="0"/>
                </a:moveTo>
                <a:lnTo>
                  <a:pt x="1238250" y="6350"/>
                </a:lnTo>
                <a:lnTo>
                  <a:pt x="1282700" y="311150"/>
                </a:lnTo>
                <a:lnTo>
                  <a:pt x="1162050" y="679450"/>
                </a:lnTo>
                <a:lnTo>
                  <a:pt x="1054100" y="933450"/>
                </a:lnTo>
                <a:lnTo>
                  <a:pt x="939800" y="869950"/>
                </a:lnTo>
                <a:lnTo>
                  <a:pt x="831850" y="590550"/>
                </a:lnTo>
                <a:lnTo>
                  <a:pt x="920750" y="450850"/>
                </a:lnTo>
                <a:lnTo>
                  <a:pt x="635000" y="501650"/>
                </a:lnTo>
                <a:lnTo>
                  <a:pt x="292100" y="577850"/>
                </a:lnTo>
                <a:lnTo>
                  <a:pt x="0" y="431800"/>
                </a:lnTo>
                <a:lnTo>
                  <a:pt x="393700" y="247650"/>
                </a:lnTo>
                <a:lnTo>
                  <a:pt x="857250" y="298450"/>
                </a:lnTo>
                <a:lnTo>
                  <a:pt x="1016000" y="0"/>
                </a:lnTo>
                <a:close/>
              </a:path>
            </a:pathLst>
          </a:custGeom>
          <a:solidFill>
            <a:srgbClr val="FFC000"/>
          </a:soli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1828800" y="3686175"/>
            <a:ext cx="9525" cy="29241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828800" y="6610350"/>
            <a:ext cx="3124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828800" y="3867150"/>
            <a:ext cx="2743200" cy="27432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1828800" y="3874524"/>
            <a:ext cx="2728452" cy="2735826"/>
          </a:xfrm>
          <a:custGeom>
            <a:avLst/>
            <a:gdLst>
              <a:gd name="connsiteX0" fmla="*/ 0 w 2728452"/>
              <a:gd name="connsiteY0" fmla="*/ 2735826 h 2735826"/>
              <a:gd name="connsiteX1" fmla="*/ 7374 w 2728452"/>
              <a:gd name="connsiteY1" fmla="*/ 1850923 h 2735826"/>
              <a:gd name="connsiteX2" fmla="*/ 877529 w 2728452"/>
              <a:gd name="connsiteY2" fmla="*/ 1850923 h 2735826"/>
              <a:gd name="connsiteX3" fmla="*/ 877529 w 2728452"/>
              <a:gd name="connsiteY3" fmla="*/ 1467465 h 2735826"/>
              <a:gd name="connsiteX4" fmla="*/ 1268361 w 2728452"/>
              <a:gd name="connsiteY4" fmla="*/ 1467465 h 2735826"/>
              <a:gd name="connsiteX5" fmla="*/ 1268361 w 2728452"/>
              <a:gd name="connsiteY5" fmla="*/ 759542 h 2735826"/>
              <a:gd name="connsiteX6" fmla="*/ 1961535 w 2728452"/>
              <a:gd name="connsiteY6" fmla="*/ 759542 h 2735826"/>
              <a:gd name="connsiteX7" fmla="*/ 1961535 w 2728452"/>
              <a:gd name="connsiteY7" fmla="*/ 0 h 2735826"/>
              <a:gd name="connsiteX8" fmla="*/ 2728452 w 2728452"/>
              <a:gd name="connsiteY8" fmla="*/ 7374 h 273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28452" h="2735826">
                <a:moveTo>
                  <a:pt x="0" y="2735826"/>
                </a:moveTo>
                <a:lnTo>
                  <a:pt x="7374" y="1850923"/>
                </a:lnTo>
                <a:lnTo>
                  <a:pt x="877529" y="1850923"/>
                </a:lnTo>
                <a:lnTo>
                  <a:pt x="877529" y="1467465"/>
                </a:lnTo>
                <a:lnTo>
                  <a:pt x="1268361" y="1467465"/>
                </a:lnTo>
                <a:lnTo>
                  <a:pt x="1268361" y="759542"/>
                </a:lnTo>
                <a:lnTo>
                  <a:pt x="1961535" y="759542"/>
                </a:lnTo>
                <a:lnTo>
                  <a:pt x="1961535" y="0"/>
                </a:lnTo>
                <a:lnTo>
                  <a:pt x="2728452" y="7374"/>
                </a:ln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824129" y="3834848"/>
            <a:ext cx="2007333" cy="1938241"/>
            <a:chOff x="1790700" y="3471959"/>
            <a:chExt cx="2007333" cy="1938241"/>
          </a:xfrm>
        </p:grpSpPr>
        <p:sp>
          <p:nvSpPr>
            <p:cNvPr id="15" name="Oval 14"/>
            <p:cNvSpPr/>
            <p:nvPr/>
          </p:nvSpPr>
          <p:spPr>
            <a:xfrm>
              <a:off x="3028072" y="4228982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721833" y="3471959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638684" y="4940941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1790700" y="5334000"/>
              <a:ext cx="76200" cy="76200"/>
            </a:xfrm>
            <a:prstGeom prst="ellipse">
              <a:avLst/>
            </a:prstGeom>
            <a:solidFill>
              <a:srgbClr val="00B050"/>
            </a:solidFill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610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 idx="4294967295"/>
          </p:nvPr>
        </p:nvSpPr>
        <p:spPr>
          <a:xfrm>
            <a:off x="457200" y="327803"/>
            <a:ext cx="8229600" cy="762000"/>
          </a:xfrm>
        </p:spPr>
        <p:txBody>
          <a:bodyPr/>
          <a:lstStyle/>
          <a:p>
            <a:r>
              <a:rPr lang="en-US" dirty="0"/>
              <a:t>Non-monotone </a:t>
            </a:r>
            <a:r>
              <a:rPr lang="en-US" dirty="0" smtClean="0"/>
              <a:t>Segmentation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4294967295"/>
          </p:nvPr>
        </p:nvSpPr>
        <p:spPr>
          <a:xfrm>
            <a:off x="544512" y="1517650"/>
            <a:ext cx="8218488" cy="3568700"/>
          </a:xfrm>
        </p:spPr>
        <p:txBody>
          <a:bodyPr/>
          <a:lstStyle/>
          <a:p>
            <a:r>
              <a:rPr lang="en-US" sz="2400" dirty="0" smtClean="0"/>
              <a:t>Non-monotone criteria:</a:t>
            </a:r>
          </a:p>
          <a:p>
            <a:pPr lvl="1"/>
            <a:r>
              <a:rPr lang="en-US" sz="2000" dirty="0" smtClean="0"/>
              <a:t>standard deviation (of e.g. speed) below a threshold</a:t>
            </a:r>
          </a:p>
          <a:p>
            <a:pPr lvl="1"/>
            <a:r>
              <a:rPr lang="en-US" sz="2000" dirty="0" smtClean="0"/>
              <a:t>at most 5% of the time outlying speed</a:t>
            </a:r>
          </a:p>
          <a:p>
            <a:r>
              <a:rPr lang="en-US" sz="2400" dirty="0" smtClean="0"/>
              <a:t>Segmentation on these criteria takes O(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/>
              <a:t>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dirty="0" smtClean="0"/>
              <a:t>2</a:t>
            </a:r>
            <a:r>
              <a:rPr lang="en-US" sz="2400" dirty="0" smtClean="0"/>
              <a:t> ) </a:t>
            </a:r>
            <a:r>
              <a:rPr lang="en-US" sz="2400" dirty="0"/>
              <a:t>or </a:t>
            </a:r>
            <a:r>
              <a:rPr lang="en-US" sz="2400" dirty="0" smtClean="0"/>
              <a:t> O(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/>
              <a:t>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b="1" baseline="30000" dirty="0"/>
              <a:t>2</a:t>
            </a:r>
            <a:r>
              <a:rPr lang="en-US" sz="2400" dirty="0"/>
              <a:t> </a:t>
            </a:r>
            <a:r>
              <a:rPr lang="en-US" sz="2400" dirty="0" smtClean="0"/>
              <a:t>log 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400" dirty="0" smtClean="0"/>
              <a:t>)  time, where </a:t>
            </a:r>
            <a:r>
              <a:rPr lang="en-US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dirty="0" smtClean="0"/>
              <a:t> is the optimal number of segments</a:t>
            </a:r>
          </a:p>
          <a:p>
            <a:r>
              <a:rPr lang="en-US" sz="2400" dirty="0" smtClean="0"/>
              <a:t>For certain non-monotone criteria, no efficient algorithm seems to exist (e.g. conjunctions)</a:t>
            </a:r>
            <a:br>
              <a:rPr lang="en-US" sz="2400" dirty="0" smtClean="0"/>
            </a:b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2320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275" y="2781300"/>
            <a:ext cx="54867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</a:t>
            </a:r>
            <a:r>
              <a:rPr lang="en-US" sz="3200" dirty="0" smtClean="0">
                <a:latin typeface="+mn-lt"/>
              </a:rPr>
              <a:t>opic 2:  </a:t>
            </a:r>
            <a:r>
              <a:rPr lang="en-US" sz="3200" dirty="0" err="1" smtClean="0">
                <a:latin typeface="+mn-lt"/>
              </a:rPr>
              <a:t>subtrajectory</a:t>
            </a:r>
            <a:r>
              <a:rPr lang="en-US" sz="3200" dirty="0" smtClean="0">
                <a:latin typeface="+mn-lt"/>
              </a:rPr>
              <a:t> similarity</a:t>
            </a: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794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trajectories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1828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Inverse of “distance”</a:t>
            </a:r>
          </a:p>
          <a:p>
            <a:pPr eaLnBrk="1" hangingPunct="1"/>
            <a:r>
              <a:rPr lang="en-US" altLang="en-US" sz="2400" smtClean="0"/>
              <a:t>Important for clustering</a:t>
            </a:r>
          </a:p>
          <a:p>
            <a:pPr eaLnBrk="1" hangingPunct="1"/>
            <a:r>
              <a:rPr lang="en-US" altLang="en-US" sz="2400" smtClean="0"/>
              <a:t>Various measures possible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3779838" y="3163888"/>
            <a:ext cx="4391025" cy="2954337"/>
            <a:chOff x="1066" y="1842"/>
            <a:chExt cx="2766" cy="1861"/>
          </a:xfrm>
        </p:grpSpPr>
        <p:sp>
          <p:nvSpPr>
            <p:cNvPr id="17423" name="Freeform 5"/>
            <p:cNvSpPr>
              <a:spLocks/>
            </p:cNvSpPr>
            <p:nvPr/>
          </p:nvSpPr>
          <p:spPr bwMode="auto">
            <a:xfrm>
              <a:off x="1111" y="1888"/>
              <a:ext cx="2676" cy="1769"/>
            </a:xfrm>
            <a:custGeom>
              <a:avLst/>
              <a:gdLst>
                <a:gd name="T0" fmla="*/ 0 w 2676"/>
                <a:gd name="T1" fmla="*/ 544 h 1769"/>
                <a:gd name="T2" fmla="*/ 454 w 2676"/>
                <a:gd name="T3" fmla="*/ 363 h 1769"/>
                <a:gd name="T4" fmla="*/ 1361 w 2676"/>
                <a:gd name="T5" fmla="*/ 590 h 1769"/>
                <a:gd name="T6" fmla="*/ 1950 w 2676"/>
                <a:gd name="T7" fmla="*/ 1406 h 1769"/>
                <a:gd name="T8" fmla="*/ 1134 w 2676"/>
                <a:gd name="T9" fmla="*/ 1769 h 1769"/>
                <a:gd name="T10" fmla="*/ 953 w 2676"/>
                <a:gd name="T11" fmla="*/ 1179 h 1769"/>
                <a:gd name="T12" fmla="*/ 2132 w 2676"/>
                <a:gd name="T13" fmla="*/ 635 h 1769"/>
                <a:gd name="T14" fmla="*/ 2449 w 2676"/>
                <a:gd name="T15" fmla="*/ 544 h 1769"/>
                <a:gd name="T16" fmla="*/ 2676 w 2676"/>
                <a:gd name="T17" fmla="*/ 0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76"/>
                <a:gd name="T28" fmla="*/ 0 h 1769"/>
                <a:gd name="T29" fmla="*/ 2676 w 2676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76" h="1769">
                  <a:moveTo>
                    <a:pt x="0" y="544"/>
                  </a:moveTo>
                  <a:lnTo>
                    <a:pt x="454" y="363"/>
                  </a:lnTo>
                  <a:lnTo>
                    <a:pt x="1361" y="590"/>
                  </a:lnTo>
                  <a:lnTo>
                    <a:pt x="1950" y="1406"/>
                  </a:lnTo>
                  <a:lnTo>
                    <a:pt x="1134" y="1769"/>
                  </a:lnTo>
                  <a:lnTo>
                    <a:pt x="953" y="1179"/>
                  </a:lnTo>
                  <a:lnTo>
                    <a:pt x="2132" y="635"/>
                  </a:lnTo>
                  <a:lnTo>
                    <a:pt x="2449" y="544"/>
                  </a:lnTo>
                  <a:lnTo>
                    <a:pt x="267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424" name="Oval 6"/>
            <p:cNvSpPr>
              <a:spLocks noChangeArrowheads="1"/>
            </p:cNvSpPr>
            <p:nvPr/>
          </p:nvSpPr>
          <p:spPr bwMode="auto">
            <a:xfrm>
              <a:off x="1066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5" name="Oval 7"/>
            <p:cNvSpPr>
              <a:spLocks noChangeArrowheads="1"/>
            </p:cNvSpPr>
            <p:nvPr/>
          </p:nvSpPr>
          <p:spPr bwMode="auto">
            <a:xfrm>
              <a:off x="1519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6" name="Oval 8"/>
            <p:cNvSpPr>
              <a:spLocks noChangeArrowheads="1"/>
            </p:cNvSpPr>
            <p:nvPr/>
          </p:nvSpPr>
          <p:spPr bwMode="auto">
            <a:xfrm>
              <a:off x="2426" y="243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7" name="Oval 9"/>
            <p:cNvSpPr>
              <a:spLocks noChangeArrowheads="1"/>
            </p:cNvSpPr>
            <p:nvPr/>
          </p:nvSpPr>
          <p:spPr bwMode="auto">
            <a:xfrm>
              <a:off x="3016" y="3249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8" name="Oval 10"/>
            <p:cNvSpPr>
              <a:spLocks noChangeArrowheads="1"/>
            </p:cNvSpPr>
            <p:nvPr/>
          </p:nvSpPr>
          <p:spPr bwMode="auto">
            <a:xfrm>
              <a:off x="2200" y="361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29" name="Oval 11"/>
            <p:cNvSpPr>
              <a:spLocks noChangeArrowheads="1"/>
            </p:cNvSpPr>
            <p:nvPr/>
          </p:nvSpPr>
          <p:spPr bwMode="auto">
            <a:xfrm>
              <a:off x="3742" y="184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0" name="Oval 12"/>
            <p:cNvSpPr>
              <a:spLocks noChangeArrowheads="1"/>
            </p:cNvSpPr>
            <p:nvPr/>
          </p:nvSpPr>
          <p:spPr bwMode="auto">
            <a:xfrm>
              <a:off x="3198" y="2478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1" name="Oval 13"/>
            <p:cNvSpPr>
              <a:spLocks noChangeArrowheads="1"/>
            </p:cNvSpPr>
            <p:nvPr/>
          </p:nvSpPr>
          <p:spPr bwMode="auto">
            <a:xfrm>
              <a:off x="2018" y="302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2" name="Oval 14"/>
            <p:cNvSpPr>
              <a:spLocks noChangeArrowheads="1"/>
            </p:cNvSpPr>
            <p:nvPr/>
          </p:nvSpPr>
          <p:spPr bwMode="auto">
            <a:xfrm>
              <a:off x="3515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7413" name="Freeform 15"/>
          <p:cNvSpPr>
            <a:spLocks/>
          </p:cNvSpPr>
          <p:nvPr/>
        </p:nvSpPr>
        <p:spPr bwMode="auto">
          <a:xfrm>
            <a:off x="3998913" y="3144838"/>
            <a:ext cx="3887787" cy="2689225"/>
          </a:xfrm>
          <a:custGeom>
            <a:avLst/>
            <a:gdLst>
              <a:gd name="T0" fmla="*/ 0 w 2449"/>
              <a:gd name="T1" fmla="*/ 741 h 1694"/>
              <a:gd name="T2" fmla="*/ 317 w 2449"/>
              <a:gd name="T3" fmla="*/ 288 h 1694"/>
              <a:gd name="T4" fmla="*/ 998 w 2449"/>
              <a:gd name="T5" fmla="*/ 469 h 1694"/>
              <a:gd name="T6" fmla="*/ 1678 w 2449"/>
              <a:gd name="T7" fmla="*/ 1467 h 1694"/>
              <a:gd name="T8" fmla="*/ 1088 w 2449"/>
              <a:gd name="T9" fmla="*/ 1694 h 1694"/>
              <a:gd name="T10" fmla="*/ 1043 w 2449"/>
              <a:gd name="T11" fmla="*/ 1059 h 1694"/>
              <a:gd name="T12" fmla="*/ 1905 w 2449"/>
              <a:gd name="T13" fmla="*/ 832 h 1694"/>
              <a:gd name="T14" fmla="*/ 1918 w 2449"/>
              <a:gd name="T15" fmla="*/ 0 h 1694"/>
              <a:gd name="T16" fmla="*/ 2449 w 2449"/>
              <a:gd name="T17" fmla="*/ 15 h 169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49"/>
              <a:gd name="T28" fmla="*/ 0 h 1694"/>
              <a:gd name="T29" fmla="*/ 2449 w 2449"/>
              <a:gd name="T30" fmla="*/ 1694 h 169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49" h="1694">
                <a:moveTo>
                  <a:pt x="0" y="741"/>
                </a:moveTo>
                <a:lnTo>
                  <a:pt x="317" y="288"/>
                </a:lnTo>
                <a:lnTo>
                  <a:pt x="998" y="469"/>
                </a:lnTo>
                <a:lnTo>
                  <a:pt x="1678" y="1467"/>
                </a:lnTo>
                <a:lnTo>
                  <a:pt x="1088" y="1694"/>
                </a:lnTo>
                <a:lnTo>
                  <a:pt x="1043" y="1059"/>
                </a:lnTo>
                <a:lnTo>
                  <a:pt x="1905" y="832"/>
                </a:lnTo>
                <a:lnTo>
                  <a:pt x="1918" y="0"/>
                </a:lnTo>
                <a:lnTo>
                  <a:pt x="2449" y="15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414" name="Oval 16"/>
          <p:cNvSpPr>
            <a:spLocks noChangeArrowheads="1"/>
          </p:cNvSpPr>
          <p:nvPr/>
        </p:nvSpPr>
        <p:spPr bwMode="auto">
          <a:xfrm>
            <a:off x="3925888" y="42497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5" name="Oval 17"/>
          <p:cNvSpPr>
            <a:spLocks noChangeArrowheads="1"/>
          </p:cNvSpPr>
          <p:nvPr/>
        </p:nvSpPr>
        <p:spPr bwMode="auto">
          <a:xfrm>
            <a:off x="4430713" y="35290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6" name="Oval 18"/>
          <p:cNvSpPr>
            <a:spLocks noChangeArrowheads="1"/>
          </p:cNvSpPr>
          <p:nvPr/>
        </p:nvSpPr>
        <p:spPr bwMode="auto">
          <a:xfrm>
            <a:off x="5510213" y="38179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7" name="Oval 19"/>
          <p:cNvSpPr>
            <a:spLocks noChangeArrowheads="1"/>
          </p:cNvSpPr>
          <p:nvPr/>
        </p:nvSpPr>
        <p:spPr bwMode="auto">
          <a:xfrm>
            <a:off x="6591300" y="54006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8" name="Oval 20"/>
          <p:cNvSpPr>
            <a:spLocks noChangeArrowheads="1"/>
          </p:cNvSpPr>
          <p:nvPr/>
        </p:nvSpPr>
        <p:spPr bwMode="auto">
          <a:xfrm>
            <a:off x="5654675" y="57610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19" name="Oval 21"/>
          <p:cNvSpPr>
            <a:spLocks noChangeArrowheads="1"/>
          </p:cNvSpPr>
          <p:nvPr/>
        </p:nvSpPr>
        <p:spPr bwMode="auto">
          <a:xfrm>
            <a:off x="5583238" y="475297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20" name="Oval 22"/>
          <p:cNvSpPr>
            <a:spLocks noChangeArrowheads="1"/>
          </p:cNvSpPr>
          <p:nvPr/>
        </p:nvSpPr>
        <p:spPr bwMode="auto">
          <a:xfrm>
            <a:off x="6950075" y="439420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21" name="Oval 23"/>
          <p:cNvSpPr>
            <a:spLocks noChangeArrowheads="1"/>
          </p:cNvSpPr>
          <p:nvPr/>
        </p:nvSpPr>
        <p:spPr bwMode="auto">
          <a:xfrm>
            <a:off x="6967538" y="30686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422" name="Oval 24"/>
          <p:cNvSpPr>
            <a:spLocks noChangeArrowheads="1"/>
          </p:cNvSpPr>
          <p:nvPr/>
        </p:nvSpPr>
        <p:spPr bwMode="auto">
          <a:xfrm>
            <a:off x="7815263" y="30972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trajectories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1828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Inverse of “distance”</a:t>
            </a:r>
          </a:p>
          <a:p>
            <a:pPr eaLnBrk="1" hangingPunct="1"/>
            <a:r>
              <a:rPr lang="en-US" altLang="en-US" sz="2400" smtClean="0"/>
              <a:t>Important for clustering</a:t>
            </a:r>
          </a:p>
          <a:p>
            <a:pPr eaLnBrk="1" hangingPunct="1"/>
            <a:r>
              <a:rPr lang="en-US" altLang="en-US" sz="2400" smtClean="0"/>
              <a:t>Various measures possible</a:t>
            </a:r>
          </a:p>
        </p:txBody>
      </p:sp>
      <p:grpSp>
        <p:nvGrpSpPr>
          <p:cNvPr id="18436" name="Group 4"/>
          <p:cNvGrpSpPr>
            <a:grpSpLocks/>
          </p:cNvGrpSpPr>
          <p:nvPr/>
        </p:nvGrpSpPr>
        <p:grpSpPr bwMode="auto">
          <a:xfrm>
            <a:off x="3781425" y="3168650"/>
            <a:ext cx="4391025" cy="2954338"/>
            <a:chOff x="1066" y="1842"/>
            <a:chExt cx="2766" cy="1861"/>
          </a:xfrm>
        </p:grpSpPr>
        <p:sp>
          <p:nvSpPr>
            <p:cNvPr id="18449" name="Freeform 5"/>
            <p:cNvSpPr>
              <a:spLocks/>
            </p:cNvSpPr>
            <p:nvPr/>
          </p:nvSpPr>
          <p:spPr bwMode="auto">
            <a:xfrm>
              <a:off x="1111" y="1888"/>
              <a:ext cx="2676" cy="1769"/>
            </a:xfrm>
            <a:custGeom>
              <a:avLst/>
              <a:gdLst>
                <a:gd name="T0" fmla="*/ 0 w 2676"/>
                <a:gd name="T1" fmla="*/ 544 h 1769"/>
                <a:gd name="T2" fmla="*/ 454 w 2676"/>
                <a:gd name="T3" fmla="*/ 363 h 1769"/>
                <a:gd name="T4" fmla="*/ 1361 w 2676"/>
                <a:gd name="T5" fmla="*/ 590 h 1769"/>
                <a:gd name="T6" fmla="*/ 1950 w 2676"/>
                <a:gd name="T7" fmla="*/ 1406 h 1769"/>
                <a:gd name="T8" fmla="*/ 1134 w 2676"/>
                <a:gd name="T9" fmla="*/ 1769 h 1769"/>
                <a:gd name="T10" fmla="*/ 953 w 2676"/>
                <a:gd name="T11" fmla="*/ 1179 h 1769"/>
                <a:gd name="T12" fmla="*/ 2132 w 2676"/>
                <a:gd name="T13" fmla="*/ 635 h 1769"/>
                <a:gd name="T14" fmla="*/ 2449 w 2676"/>
                <a:gd name="T15" fmla="*/ 544 h 1769"/>
                <a:gd name="T16" fmla="*/ 2676 w 2676"/>
                <a:gd name="T17" fmla="*/ 0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76"/>
                <a:gd name="T28" fmla="*/ 0 h 1769"/>
                <a:gd name="T29" fmla="*/ 2676 w 2676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76" h="1769">
                  <a:moveTo>
                    <a:pt x="0" y="544"/>
                  </a:moveTo>
                  <a:lnTo>
                    <a:pt x="454" y="363"/>
                  </a:lnTo>
                  <a:lnTo>
                    <a:pt x="1361" y="590"/>
                  </a:lnTo>
                  <a:lnTo>
                    <a:pt x="1950" y="1406"/>
                  </a:lnTo>
                  <a:lnTo>
                    <a:pt x="1134" y="1769"/>
                  </a:lnTo>
                  <a:lnTo>
                    <a:pt x="953" y="1179"/>
                  </a:lnTo>
                  <a:lnTo>
                    <a:pt x="2132" y="635"/>
                  </a:lnTo>
                  <a:lnTo>
                    <a:pt x="2449" y="544"/>
                  </a:lnTo>
                  <a:lnTo>
                    <a:pt x="267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450" name="Oval 6"/>
            <p:cNvSpPr>
              <a:spLocks noChangeArrowheads="1"/>
            </p:cNvSpPr>
            <p:nvPr/>
          </p:nvSpPr>
          <p:spPr bwMode="auto">
            <a:xfrm>
              <a:off x="1066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1" name="Oval 7"/>
            <p:cNvSpPr>
              <a:spLocks noChangeArrowheads="1"/>
            </p:cNvSpPr>
            <p:nvPr/>
          </p:nvSpPr>
          <p:spPr bwMode="auto">
            <a:xfrm>
              <a:off x="1519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2" name="Oval 8"/>
            <p:cNvSpPr>
              <a:spLocks noChangeArrowheads="1"/>
            </p:cNvSpPr>
            <p:nvPr/>
          </p:nvSpPr>
          <p:spPr bwMode="auto">
            <a:xfrm>
              <a:off x="2426" y="243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3" name="Oval 9"/>
            <p:cNvSpPr>
              <a:spLocks noChangeArrowheads="1"/>
            </p:cNvSpPr>
            <p:nvPr/>
          </p:nvSpPr>
          <p:spPr bwMode="auto">
            <a:xfrm>
              <a:off x="3016" y="3249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4" name="Oval 10"/>
            <p:cNvSpPr>
              <a:spLocks noChangeArrowheads="1"/>
            </p:cNvSpPr>
            <p:nvPr/>
          </p:nvSpPr>
          <p:spPr bwMode="auto">
            <a:xfrm>
              <a:off x="2200" y="361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5" name="Oval 11"/>
            <p:cNvSpPr>
              <a:spLocks noChangeArrowheads="1"/>
            </p:cNvSpPr>
            <p:nvPr/>
          </p:nvSpPr>
          <p:spPr bwMode="auto">
            <a:xfrm>
              <a:off x="3742" y="184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6" name="Oval 12"/>
            <p:cNvSpPr>
              <a:spLocks noChangeArrowheads="1"/>
            </p:cNvSpPr>
            <p:nvPr/>
          </p:nvSpPr>
          <p:spPr bwMode="auto">
            <a:xfrm>
              <a:off x="3198" y="2478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7" name="Oval 13"/>
            <p:cNvSpPr>
              <a:spLocks noChangeArrowheads="1"/>
            </p:cNvSpPr>
            <p:nvPr/>
          </p:nvSpPr>
          <p:spPr bwMode="auto">
            <a:xfrm>
              <a:off x="2018" y="302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8458" name="Oval 14"/>
            <p:cNvSpPr>
              <a:spLocks noChangeArrowheads="1"/>
            </p:cNvSpPr>
            <p:nvPr/>
          </p:nvSpPr>
          <p:spPr bwMode="auto">
            <a:xfrm>
              <a:off x="3515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8437" name="Freeform 15"/>
          <p:cNvSpPr>
            <a:spLocks/>
          </p:cNvSpPr>
          <p:nvPr/>
        </p:nvSpPr>
        <p:spPr bwMode="auto">
          <a:xfrm>
            <a:off x="3998913" y="3144838"/>
            <a:ext cx="3887787" cy="2689225"/>
          </a:xfrm>
          <a:custGeom>
            <a:avLst/>
            <a:gdLst>
              <a:gd name="T0" fmla="*/ 0 w 2449"/>
              <a:gd name="T1" fmla="*/ 741 h 1694"/>
              <a:gd name="T2" fmla="*/ 317 w 2449"/>
              <a:gd name="T3" fmla="*/ 288 h 1694"/>
              <a:gd name="T4" fmla="*/ 998 w 2449"/>
              <a:gd name="T5" fmla="*/ 469 h 1694"/>
              <a:gd name="T6" fmla="*/ 1678 w 2449"/>
              <a:gd name="T7" fmla="*/ 1467 h 1694"/>
              <a:gd name="T8" fmla="*/ 1088 w 2449"/>
              <a:gd name="T9" fmla="*/ 1694 h 1694"/>
              <a:gd name="T10" fmla="*/ 1043 w 2449"/>
              <a:gd name="T11" fmla="*/ 1059 h 1694"/>
              <a:gd name="T12" fmla="*/ 1905 w 2449"/>
              <a:gd name="T13" fmla="*/ 832 h 1694"/>
              <a:gd name="T14" fmla="*/ 1918 w 2449"/>
              <a:gd name="T15" fmla="*/ 0 h 1694"/>
              <a:gd name="T16" fmla="*/ 2449 w 2449"/>
              <a:gd name="T17" fmla="*/ 15 h 169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49"/>
              <a:gd name="T28" fmla="*/ 0 h 1694"/>
              <a:gd name="T29" fmla="*/ 2449 w 2449"/>
              <a:gd name="T30" fmla="*/ 1694 h 169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49" h="1694">
                <a:moveTo>
                  <a:pt x="0" y="741"/>
                </a:moveTo>
                <a:lnTo>
                  <a:pt x="317" y="288"/>
                </a:lnTo>
                <a:lnTo>
                  <a:pt x="998" y="469"/>
                </a:lnTo>
                <a:lnTo>
                  <a:pt x="1678" y="1467"/>
                </a:lnTo>
                <a:lnTo>
                  <a:pt x="1088" y="1694"/>
                </a:lnTo>
                <a:lnTo>
                  <a:pt x="1043" y="1059"/>
                </a:lnTo>
                <a:lnTo>
                  <a:pt x="1905" y="832"/>
                </a:lnTo>
                <a:lnTo>
                  <a:pt x="1918" y="0"/>
                </a:lnTo>
                <a:lnTo>
                  <a:pt x="2449" y="15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38" name="Oval 16"/>
          <p:cNvSpPr>
            <a:spLocks noChangeArrowheads="1"/>
          </p:cNvSpPr>
          <p:nvPr/>
        </p:nvSpPr>
        <p:spPr bwMode="auto">
          <a:xfrm>
            <a:off x="3925888" y="42497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39" name="Oval 17"/>
          <p:cNvSpPr>
            <a:spLocks noChangeArrowheads="1"/>
          </p:cNvSpPr>
          <p:nvPr/>
        </p:nvSpPr>
        <p:spPr bwMode="auto">
          <a:xfrm>
            <a:off x="4430713" y="35290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0" name="Oval 18"/>
          <p:cNvSpPr>
            <a:spLocks noChangeArrowheads="1"/>
          </p:cNvSpPr>
          <p:nvPr/>
        </p:nvSpPr>
        <p:spPr bwMode="auto">
          <a:xfrm>
            <a:off x="5510213" y="38179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1" name="Oval 19"/>
          <p:cNvSpPr>
            <a:spLocks noChangeArrowheads="1"/>
          </p:cNvSpPr>
          <p:nvPr/>
        </p:nvSpPr>
        <p:spPr bwMode="auto">
          <a:xfrm>
            <a:off x="6591300" y="54006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2" name="Oval 20"/>
          <p:cNvSpPr>
            <a:spLocks noChangeArrowheads="1"/>
          </p:cNvSpPr>
          <p:nvPr/>
        </p:nvSpPr>
        <p:spPr bwMode="auto">
          <a:xfrm>
            <a:off x="5654675" y="57610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3" name="Oval 21"/>
          <p:cNvSpPr>
            <a:spLocks noChangeArrowheads="1"/>
          </p:cNvSpPr>
          <p:nvPr/>
        </p:nvSpPr>
        <p:spPr bwMode="auto">
          <a:xfrm>
            <a:off x="5583238" y="475297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4" name="Oval 22"/>
          <p:cNvSpPr>
            <a:spLocks noChangeArrowheads="1"/>
          </p:cNvSpPr>
          <p:nvPr/>
        </p:nvSpPr>
        <p:spPr bwMode="auto">
          <a:xfrm>
            <a:off x="6950075" y="439420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5" name="Oval 23"/>
          <p:cNvSpPr>
            <a:spLocks noChangeArrowheads="1"/>
          </p:cNvSpPr>
          <p:nvPr/>
        </p:nvSpPr>
        <p:spPr bwMode="auto">
          <a:xfrm>
            <a:off x="6967538" y="30686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8446" name="Oval 24"/>
          <p:cNvSpPr>
            <a:spLocks noChangeArrowheads="1"/>
          </p:cNvSpPr>
          <p:nvPr/>
        </p:nvSpPr>
        <p:spPr bwMode="auto">
          <a:xfrm>
            <a:off x="7815263" y="30972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6105" name="Line 25"/>
          <p:cNvSpPr>
            <a:spLocks noChangeShapeType="1"/>
          </p:cNvSpPr>
          <p:nvPr/>
        </p:nvSpPr>
        <p:spPr bwMode="auto">
          <a:xfrm>
            <a:off x="7138988" y="3195638"/>
            <a:ext cx="776287" cy="404812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8448" name="Text Box 26"/>
          <p:cNvSpPr txBox="1">
            <a:spLocks noChangeArrowheads="1"/>
          </p:cNvSpPr>
          <p:nvPr/>
        </p:nvSpPr>
        <p:spPr bwMode="auto">
          <a:xfrm>
            <a:off x="862013" y="4595813"/>
            <a:ext cx="338772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Hausdorff</a:t>
            </a:r>
            <a:r>
              <a:rPr lang="en-US" altLang="en-US" sz="2400" b="1">
                <a:cs typeface="Arial" panose="020B0604020202020204" pitchFamily="34" charset="0"/>
              </a:rPr>
              <a:t>:</a:t>
            </a:r>
            <a:r>
              <a:rPr lang="en-US" altLang="en-US" sz="2400">
                <a:cs typeface="Arial" panose="020B0604020202020204" pitchFamily="34" charset="0"/>
              </a:rPr>
              <a:t> maximum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of some point on one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trajectory to nearest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point on other trajectory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10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trajectories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1828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Inverse of “distance”</a:t>
            </a:r>
          </a:p>
          <a:p>
            <a:pPr eaLnBrk="1" hangingPunct="1"/>
            <a:r>
              <a:rPr lang="en-US" altLang="en-US" sz="2400" smtClean="0"/>
              <a:t>Important for clustering</a:t>
            </a:r>
          </a:p>
          <a:p>
            <a:pPr eaLnBrk="1" hangingPunct="1"/>
            <a:r>
              <a:rPr lang="en-US" altLang="en-US" sz="2400" smtClean="0"/>
              <a:t>Various measures possible</a:t>
            </a:r>
          </a:p>
        </p:txBody>
      </p:sp>
      <p:grpSp>
        <p:nvGrpSpPr>
          <p:cNvPr id="19460" name="Group 4"/>
          <p:cNvGrpSpPr>
            <a:grpSpLocks/>
          </p:cNvGrpSpPr>
          <p:nvPr/>
        </p:nvGrpSpPr>
        <p:grpSpPr bwMode="auto">
          <a:xfrm>
            <a:off x="3781425" y="3168650"/>
            <a:ext cx="4391025" cy="2954338"/>
            <a:chOff x="1066" y="1842"/>
            <a:chExt cx="2766" cy="1861"/>
          </a:xfrm>
        </p:grpSpPr>
        <p:sp>
          <p:nvSpPr>
            <p:cNvPr id="19475" name="Freeform 5"/>
            <p:cNvSpPr>
              <a:spLocks/>
            </p:cNvSpPr>
            <p:nvPr/>
          </p:nvSpPr>
          <p:spPr bwMode="auto">
            <a:xfrm>
              <a:off x="1111" y="1888"/>
              <a:ext cx="2676" cy="1769"/>
            </a:xfrm>
            <a:custGeom>
              <a:avLst/>
              <a:gdLst>
                <a:gd name="T0" fmla="*/ 0 w 2676"/>
                <a:gd name="T1" fmla="*/ 544 h 1769"/>
                <a:gd name="T2" fmla="*/ 454 w 2676"/>
                <a:gd name="T3" fmla="*/ 363 h 1769"/>
                <a:gd name="T4" fmla="*/ 1361 w 2676"/>
                <a:gd name="T5" fmla="*/ 590 h 1769"/>
                <a:gd name="T6" fmla="*/ 1950 w 2676"/>
                <a:gd name="T7" fmla="*/ 1406 h 1769"/>
                <a:gd name="T8" fmla="*/ 1134 w 2676"/>
                <a:gd name="T9" fmla="*/ 1769 h 1769"/>
                <a:gd name="T10" fmla="*/ 953 w 2676"/>
                <a:gd name="T11" fmla="*/ 1179 h 1769"/>
                <a:gd name="T12" fmla="*/ 2132 w 2676"/>
                <a:gd name="T13" fmla="*/ 635 h 1769"/>
                <a:gd name="T14" fmla="*/ 2449 w 2676"/>
                <a:gd name="T15" fmla="*/ 544 h 1769"/>
                <a:gd name="T16" fmla="*/ 2676 w 2676"/>
                <a:gd name="T17" fmla="*/ 0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76"/>
                <a:gd name="T28" fmla="*/ 0 h 1769"/>
                <a:gd name="T29" fmla="*/ 2676 w 2676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76" h="1769">
                  <a:moveTo>
                    <a:pt x="0" y="544"/>
                  </a:moveTo>
                  <a:lnTo>
                    <a:pt x="454" y="363"/>
                  </a:lnTo>
                  <a:lnTo>
                    <a:pt x="1361" y="590"/>
                  </a:lnTo>
                  <a:lnTo>
                    <a:pt x="1950" y="1406"/>
                  </a:lnTo>
                  <a:lnTo>
                    <a:pt x="1134" y="1769"/>
                  </a:lnTo>
                  <a:lnTo>
                    <a:pt x="953" y="1179"/>
                  </a:lnTo>
                  <a:lnTo>
                    <a:pt x="2132" y="635"/>
                  </a:lnTo>
                  <a:lnTo>
                    <a:pt x="2449" y="544"/>
                  </a:lnTo>
                  <a:lnTo>
                    <a:pt x="267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6" name="Oval 6"/>
            <p:cNvSpPr>
              <a:spLocks noChangeArrowheads="1"/>
            </p:cNvSpPr>
            <p:nvPr/>
          </p:nvSpPr>
          <p:spPr bwMode="auto">
            <a:xfrm>
              <a:off x="1066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77" name="Oval 7"/>
            <p:cNvSpPr>
              <a:spLocks noChangeArrowheads="1"/>
            </p:cNvSpPr>
            <p:nvPr/>
          </p:nvSpPr>
          <p:spPr bwMode="auto">
            <a:xfrm>
              <a:off x="1519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78" name="Oval 8"/>
            <p:cNvSpPr>
              <a:spLocks noChangeArrowheads="1"/>
            </p:cNvSpPr>
            <p:nvPr/>
          </p:nvSpPr>
          <p:spPr bwMode="auto">
            <a:xfrm>
              <a:off x="2426" y="243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79" name="Oval 9"/>
            <p:cNvSpPr>
              <a:spLocks noChangeArrowheads="1"/>
            </p:cNvSpPr>
            <p:nvPr/>
          </p:nvSpPr>
          <p:spPr bwMode="auto">
            <a:xfrm>
              <a:off x="3016" y="3249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80" name="Oval 10"/>
            <p:cNvSpPr>
              <a:spLocks noChangeArrowheads="1"/>
            </p:cNvSpPr>
            <p:nvPr/>
          </p:nvSpPr>
          <p:spPr bwMode="auto">
            <a:xfrm>
              <a:off x="2200" y="361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81" name="Oval 11"/>
            <p:cNvSpPr>
              <a:spLocks noChangeArrowheads="1"/>
            </p:cNvSpPr>
            <p:nvPr/>
          </p:nvSpPr>
          <p:spPr bwMode="auto">
            <a:xfrm>
              <a:off x="3742" y="184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82" name="Oval 12"/>
            <p:cNvSpPr>
              <a:spLocks noChangeArrowheads="1"/>
            </p:cNvSpPr>
            <p:nvPr/>
          </p:nvSpPr>
          <p:spPr bwMode="auto">
            <a:xfrm>
              <a:off x="3198" y="2478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83" name="Oval 13"/>
            <p:cNvSpPr>
              <a:spLocks noChangeArrowheads="1"/>
            </p:cNvSpPr>
            <p:nvPr/>
          </p:nvSpPr>
          <p:spPr bwMode="auto">
            <a:xfrm>
              <a:off x="2018" y="302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9484" name="Oval 14"/>
            <p:cNvSpPr>
              <a:spLocks noChangeArrowheads="1"/>
            </p:cNvSpPr>
            <p:nvPr/>
          </p:nvSpPr>
          <p:spPr bwMode="auto">
            <a:xfrm>
              <a:off x="3515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19461" name="Freeform 15"/>
          <p:cNvSpPr>
            <a:spLocks/>
          </p:cNvSpPr>
          <p:nvPr/>
        </p:nvSpPr>
        <p:spPr bwMode="auto">
          <a:xfrm>
            <a:off x="3998913" y="3152775"/>
            <a:ext cx="4649787" cy="2681288"/>
          </a:xfrm>
          <a:custGeom>
            <a:avLst/>
            <a:gdLst>
              <a:gd name="T0" fmla="*/ 0 w 2929"/>
              <a:gd name="T1" fmla="*/ 736 h 1689"/>
              <a:gd name="T2" fmla="*/ 317 w 2929"/>
              <a:gd name="T3" fmla="*/ 283 h 1689"/>
              <a:gd name="T4" fmla="*/ 998 w 2929"/>
              <a:gd name="T5" fmla="*/ 464 h 1689"/>
              <a:gd name="T6" fmla="*/ 1678 w 2929"/>
              <a:gd name="T7" fmla="*/ 1462 h 1689"/>
              <a:gd name="T8" fmla="*/ 1088 w 2929"/>
              <a:gd name="T9" fmla="*/ 1689 h 1689"/>
              <a:gd name="T10" fmla="*/ 937 w 2929"/>
              <a:gd name="T11" fmla="*/ 1050 h 1689"/>
              <a:gd name="T12" fmla="*/ 2929 w 2929"/>
              <a:gd name="T13" fmla="*/ 0 h 1689"/>
              <a:gd name="T14" fmla="*/ 1879 w 2929"/>
              <a:gd name="T15" fmla="*/ 1294 h 1689"/>
              <a:gd name="T16" fmla="*/ 2902 w 2929"/>
              <a:gd name="T17" fmla="*/ 257 h 168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929"/>
              <a:gd name="T28" fmla="*/ 0 h 1689"/>
              <a:gd name="T29" fmla="*/ 2929 w 2929"/>
              <a:gd name="T30" fmla="*/ 1689 h 168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929" h="1689">
                <a:moveTo>
                  <a:pt x="0" y="736"/>
                </a:moveTo>
                <a:lnTo>
                  <a:pt x="317" y="283"/>
                </a:lnTo>
                <a:lnTo>
                  <a:pt x="998" y="464"/>
                </a:lnTo>
                <a:lnTo>
                  <a:pt x="1678" y="1462"/>
                </a:lnTo>
                <a:lnTo>
                  <a:pt x="1088" y="1689"/>
                </a:lnTo>
                <a:lnTo>
                  <a:pt x="937" y="1050"/>
                </a:lnTo>
                <a:lnTo>
                  <a:pt x="2929" y="0"/>
                </a:lnTo>
                <a:lnTo>
                  <a:pt x="1879" y="1294"/>
                </a:lnTo>
                <a:lnTo>
                  <a:pt x="2902" y="257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9462" name="Oval 16"/>
          <p:cNvSpPr>
            <a:spLocks noChangeArrowheads="1"/>
          </p:cNvSpPr>
          <p:nvPr/>
        </p:nvSpPr>
        <p:spPr bwMode="auto">
          <a:xfrm>
            <a:off x="3925888" y="42497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3" name="Oval 17"/>
          <p:cNvSpPr>
            <a:spLocks noChangeArrowheads="1"/>
          </p:cNvSpPr>
          <p:nvPr/>
        </p:nvSpPr>
        <p:spPr bwMode="auto">
          <a:xfrm>
            <a:off x="4430713" y="35290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4" name="Oval 18"/>
          <p:cNvSpPr>
            <a:spLocks noChangeArrowheads="1"/>
          </p:cNvSpPr>
          <p:nvPr/>
        </p:nvSpPr>
        <p:spPr bwMode="auto">
          <a:xfrm>
            <a:off x="5510213" y="38179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5" name="Oval 19"/>
          <p:cNvSpPr>
            <a:spLocks noChangeArrowheads="1"/>
          </p:cNvSpPr>
          <p:nvPr/>
        </p:nvSpPr>
        <p:spPr bwMode="auto">
          <a:xfrm>
            <a:off x="6591300" y="54006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6" name="Oval 20"/>
          <p:cNvSpPr>
            <a:spLocks noChangeArrowheads="1"/>
          </p:cNvSpPr>
          <p:nvPr/>
        </p:nvSpPr>
        <p:spPr bwMode="auto">
          <a:xfrm>
            <a:off x="5654675" y="57610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7" name="Oval 21"/>
          <p:cNvSpPr>
            <a:spLocks noChangeArrowheads="1"/>
          </p:cNvSpPr>
          <p:nvPr/>
        </p:nvSpPr>
        <p:spPr bwMode="auto">
          <a:xfrm>
            <a:off x="5422900" y="47418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8" name="Oval 22"/>
          <p:cNvSpPr>
            <a:spLocks noChangeArrowheads="1"/>
          </p:cNvSpPr>
          <p:nvPr/>
        </p:nvSpPr>
        <p:spPr bwMode="auto">
          <a:xfrm>
            <a:off x="8531225" y="311785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69" name="Oval 23"/>
          <p:cNvSpPr>
            <a:spLocks noChangeArrowheads="1"/>
          </p:cNvSpPr>
          <p:nvPr/>
        </p:nvSpPr>
        <p:spPr bwMode="auto">
          <a:xfrm>
            <a:off x="6946900" y="51101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0" name="Oval 24"/>
          <p:cNvSpPr>
            <a:spLocks noChangeArrowheads="1"/>
          </p:cNvSpPr>
          <p:nvPr/>
        </p:nvSpPr>
        <p:spPr bwMode="auto">
          <a:xfrm>
            <a:off x="8504238" y="35004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9471" name="Text Box 25"/>
          <p:cNvSpPr txBox="1">
            <a:spLocks noChangeArrowheads="1"/>
          </p:cNvSpPr>
          <p:nvPr/>
        </p:nvSpPr>
        <p:spPr bwMode="auto">
          <a:xfrm>
            <a:off x="862013" y="4540250"/>
            <a:ext cx="3660775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Frechet</a:t>
            </a:r>
            <a:r>
              <a:rPr lang="en-US" altLang="en-US" sz="2400" b="1">
                <a:cs typeface="Arial" panose="020B0604020202020204" pitchFamily="34" charset="0"/>
              </a:rPr>
              <a:t>:</a:t>
            </a:r>
            <a:r>
              <a:rPr lang="en-US" altLang="en-US" sz="2400">
                <a:cs typeface="Arial" panose="020B0604020202020204" pitchFamily="34" charset="0"/>
              </a:rPr>
              <a:t> minimum leash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length for a child and dog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to traverse the whole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trajectory, without going back (child nor dog)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7031038" y="3275013"/>
            <a:ext cx="1463675" cy="1793875"/>
            <a:chOff x="4429" y="2063"/>
            <a:chExt cx="922" cy="1130"/>
          </a:xfrm>
        </p:grpSpPr>
        <p:sp>
          <p:nvSpPr>
            <p:cNvPr id="19473" name="Line 27"/>
            <p:cNvSpPr>
              <a:spLocks noChangeShapeType="1"/>
            </p:cNvSpPr>
            <p:nvPr/>
          </p:nvSpPr>
          <p:spPr bwMode="auto">
            <a:xfrm flipV="1">
              <a:off x="4429" y="2642"/>
              <a:ext cx="419" cy="551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4" name="Line 28"/>
            <p:cNvSpPr>
              <a:spLocks noChangeShapeType="1"/>
            </p:cNvSpPr>
            <p:nvPr/>
          </p:nvSpPr>
          <p:spPr bwMode="auto">
            <a:xfrm flipV="1">
              <a:off x="4931" y="2063"/>
              <a:ext cx="420" cy="475"/>
            </a:xfrm>
            <a:prstGeom prst="line">
              <a:avLst/>
            </a:prstGeom>
            <a:noFill/>
            <a:ln w="38100">
              <a:solidFill>
                <a:srgbClr val="0000CC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2"/>
          <p:cNvSpPr txBox="1">
            <a:spLocks noChangeArrowheads="1"/>
          </p:cNvSpPr>
          <p:nvPr/>
        </p:nvSpPr>
        <p:spPr bwMode="auto">
          <a:xfrm>
            <a:off x="1547813" y="2852738"/>
            <a:ext cx="6184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>
                <a:cs typeface="Arial" panose="020B0604020202020204" pitchFamily="34" charset="0"/>
              </a:rPr>
              <a:t>Hausdorff distance and Frechet distance are</a:t>
            </a:r>
          </a:p>
          <a:p>
            <a:pPr algn="ctr" eaLnBrk="1" hangingPunct="1"/>
            <a:r>
              <a:rPr lang="en-US" altLang="en-US" sz="2400">
                <a:cs typeface="Arial" panose="020B0604020202020204" pitchFamily="34" charset="0"/>
              </a:rPr>
              <a:t>measures for </a:t>
            </a:r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shapes</a:t>
            </a:r>
            <a:r>
              <a:rPr lang="en-US" altLang="en-US" sz="2400">
                <a:cs typeface="Arial" panose="020B0604020202020204" pitchFamily="34" charset="0"/>
              </a:rPr>
              <a:t>, not for </a:t>
            </a:r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trajectories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trajectories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1828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Inverse of “distance”</a:t>
            </a:r>
          </a:p>
          <a:p>
            <a:pPr eaLnBrk="1" hangingPunct="1"/>
            <a:r>
              <a:rPr lang="en-US" altLang="en-US" sz="2400" smtClean="0"/>
              <a:t>Important for clustering</a:t>
            </a:r>
          </a:p>
          <a:p>
            <a:pPr eaLnBrk="1" hangingPunct="1"/>
            <a:r>
              <a:rPr lang="en-US" altLang="en-US" sz="2400" smtClean="0"/>
              <a:t>Various measures possible</a:t>
            </a:r>
          </a:p>
        </p:txBody>
      </p:sp>
      <p:sp>
        <p:nvSpPr>
          <p:cNvPr id="21508" name="Freeform 4"/>
          <p:cNvSpPr>
            <a:spLocks/>
          </p:cNvSpPr>
          <p:nvPr/>
        </p:nvSpPr>
        <p:spPr bwMode="auto">
          <a:xfrm>
            <a:off x="3852863" y="3241675"/>
            <a:ext cx="4248150" cy="2808288"/>
          </a:xfrm>
          <a:custGeom>
            <a:avLst/>
            <a:gdLst>
              <a:gd name="T0" fmla="*/ 0 w 2676"/>
              <a:gd name="T1" fmla="*/ 544 h 1769"/>
              <a:gd name="T2" fmla="*/ 454 w 2676"/>
              <a:gd name="T3" fmla="*/ 363 h 1769"/>
              <a:gd name="T4" fmla="*/ 1361 w 2676"/>
              <a:gd name="T5" fmla="*/ 590 h 1769"/>
              <a:gd name="T6" fmla="*/ 1950 w 2676"/>
              <a:gd name="T7" fmla="*/ 1406 h 1769"/>
              <a:gd name="T8" fmla="*/ 1134 w 2676"/>
              <a:gd name="T9" fmla="*/ 1769 h 1769"/>
              <a:gd name="T10" fmla="*/ 953 w 2676"/>
              <a:gd name="T11" fmla="*/ 1179 h 1769"/>
              <a:gd name="T12" fmla="*/ 2132 w 2676"/>
              <a:gd name="T13" fmla="*/ 635 h 1769"/>
              <a:gd name="T14" fmla="*/ 2449 w 2676"/>
              <a:gd name="T15" fmla="*/ 544 h 1769"/>
              <a:gd name="T16" fmla="*/ 2676 w 2676"/>
              <a:gd name="T17" fmla="*/ 0 h 17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76"/>
              <a:gd name="T28" fmla="*/ 0 h 1769"/>
              <a:gd name="T29" fmla="*/ 2676 w 2676"/>
              <a:gd name="T30" fmla="*/ 1769 h 17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76" h="1769">
                <a:moveTo>
                  <a:pt x="0" y="544"/>
                </a:moveTo>
                <a:lnTo>
                  <a:pt x="454" y="363"/>
                </a:lnTo>
                <a:lnTo>
                  <a:pt x="1361" y="590"/>
                </a:lnTo>
                <a:lnTo>
                  <a:pt x="1950" y="1406"/>
                </a:lnTo>
                <a:lnTo>
                  <a:pt x="1134" y="1769"/>
                </a:lnTo>
                <a:lnTo>
                  <a:pt x="953" y="1179"/>
                </a:lnTo>
                <a:lnTo>
                  <a:pt x="2132" y="635"/>
                </a:lnTo>
                <a:lnTo>
                  <a:pt x="2449" y="544"/>
                </a:lnTo>
                <a:lnTo>
                  <a:pt x="2676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09" name="Oval 5"/>
          <p:cNvSpPr>
            <a:spLocks noChangeArrowheads="1"/>
          </p:cNvSpPr>
          <p:nvPr/>
        </p:nvSpPr>
        <p:spPr bwMode="auto">
          <a:xfrm>
            <a:off x="3781425" y="40338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0" name="Oval 6"/>
          <p:cNvSpPr>
            <a:spLocks noChangeArrowheads="1"/>
          </p:cNvSpPr>
          <p:nvPr/>
        </p:nvSpPr>
        <p:spPr bwMode="auto">
          <a:xfrm>
            <a:off x="4500563" y="3744913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1" name="Oval 7"/>
          <p:cNvSpPr>
            <a:spLocks noChangeArrowheads="1"/>
          </p:cNvSpPr>
          <p:nvPr/>
        </p:nvSpPr>
        <p:spPr bwMode="auto">
          <a:xfrm>
            <a:off x="5940425" y="4105275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6877050" y="5402263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5581650" y="5978525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8029575" y="316865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5" name="Oval 11"/>
          <p:cNvSpPr>
            <a:spLocks noChangeArrowheads="1"/>
          </p:cNvSpPr>
          <p:nvPr/>
        </p:nvSpPr>
        <p:spPr bwMode="auto">
          <a:xfrm>
            <a:off x="7165975" y="41783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6" name="Oval 12"/>
          <p:cNvSpPr>
            <a:spLocks noChangeArrowheads="1"/>
          </p:cNvSpPr>
          <p:nvPr/>
        </p:nvSpPr>
        <p:spPr bwMode="auto">
          <a:xfrm>
            <a:off x="5292725" y="50419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7" name="Oval 13"/>
          <p:cNvSpPr>
            <a:spLocks noChangeArrowheads="1"/>
          </p:cNvSpPr>
          <p:nvPr/>
        </p:nvSpPr>
        <p:spPr bwMode="auto">
          <a:xfrm>
            <a:off x="7669213" y="40338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18" name="Freeform 14"/>
          <p:cNvSpPr>
            <a:spLocks/>
          </p:cNvSpPr>
          <p:nvPr/>
        </p:nvSpPr>
        <p:spPr bwMode="auto">
          <a:xfrm>
            <a:off x="3995738" y="3421063"/>
            <a:ext cx="4256087" cy="2401887"/>
          </a:xfrm>
          <a:custGeom>
            <a:avLst/>
            <a:gdLst>
              <a:gd name="T0" fmla="*/ 0 w 2681"/>
              <a:gd name="T1" fmla="*/ 560 h 1513"/>
              <a:gd name="T2" fmla="*/ 317 w 2681"/>
              <a:gd name="T3" fmla="*/ 107 h 1513"/>
              <a:gd name="T4" fmla="*/ 998 w 2681"/>
              <a:gd name="T5" fmla="*/ 288 h 1513"/>
              <a:gd name="T6" fmla="*/ 1678 w 2681"/>
              <a:gd name="T7" fmla="*/ 1286 h 1513"/>
              <a:gd name="T8" fmla="*/ 1088 w 2681"/>
              <a:gd name="T9" fmla="*/ 1513 h 1513"/>
              <a:gd name="T10" fmla="*/ 937 w 2681"/>
              <a:gd name="T11" fmla="*/ 874 h 1513"/>
              <a:gd name="T12" fmla="*/ 1108 w 2681"/>
              <a:gd name="T13" fmla="*/ 698 h 1513"/>
              <a:gd name="T14" fmla="*/ 2193 w 2681"/>
              <a:gd name="T15" fmla="*/ 291 h 1513"/>
              <a:gd name="T16" fmla="*/ 2681 w 2681"/>
              <a:gd name="T17" fmla="*/ 0 h 15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81"/>
              <a:gd name="T28" fmla="*/ 0 h 1513"/>
              <a:gd name="T29" fmla="*/ 2681 w 2681"/>
              <a:gd name="T30" fmla="*/ 1513 h 15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81" h="1513">
                <a:moveTo>
                  <a:pt x="0" y="560"/>
                </a:moveTo>
                <a:lnTo>
                  <a:pt x="317" y="107"/>
                </a:lnTo>
                <a:lnTo>
                  <a:pt x="998" y="288"/>
                </a:lnTo>
                <a:lnTo>
                  <a:pt x="1678" y="1286"/>
                </a:lnTo>
                <a:lnTo>
                  <a:pt x="1088" y="1513"/>
                </a:lnTo>
                <a:lnTo>
                  <a:pt x="937" y="874"/>
                </a:lnTo>
                <a:lnTo>
                  <a:pt x="1108" y="698"/>
                </a:lnTo>
                <a:lnTo>
                  <a:pt x="2193" y="291"/>
                </a:lnTo>
                <a:lnTo>
                  <a:pt x="2681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9" name="Oval 15"/>
          <p:cNvSpPr>
            <a:spLocks noChangeArrowheads="1"/>
          </p:cNvSpPr>
          <p:nvPr/>
        </p:nvSpPr>
        <p:spPr bwMode="auto">
          <a:xfrm>
            <a:off x="3925888" y="42497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0" name="Oval 16"/>
          <p:cNvSpPr>
            <a:spLocks noChangeArrowheads="1"/>
          </p:cNvSpPr>
          <p:nvPr/>
        </p:nvSpPr>
        <p:spPr bwMode="auto">
          <a:xfrm>
            <a:off x="4430713" y="35290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1" name="Oval 17"/>
          <p:cNvSpPr>
            <a:spLocks noChangeArrowheads="1"/>
          </p:cNvSpPr>
          <p:nvPr/>
        </p:nvSpPr>
        <p:spPr bwMode="auto">
          <a:xfrm>
            <a:off x="5510213" y="38179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2" name="Oval 18"/>
          <p:cNvSpPr>
            <a:spLocks noChangeArrowheads="1"/>
          </p:cNvSpPr>
          <p:nvPr/>
        </p:nvSpPr>
        <p:spPr bwMode="auto">
          <a:xfrm>
            <a:off x="6591300" y="54006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3" name="Oval 19"/>
          <p:cNvSpPr>
            <a:spLocks noChangeArrowheads="1"/>
          </p:cNvSpPr>
          <p:nvPr/>
        </p:nvSpPr>
        <p:spPr bwMode="auto">
          <a:xfrm>
            <a:off x="5654675" y="57610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4" name="Oval 20"/>
          <p:cNvSpPr>
            <a:spLocks noChangeArrowheads="1"/>
          </p:cNvSpPr>
          <p:nvPr/>
        </p:nvSpPr>
        <p:spPr bwMode="auto">
          <a:xfrm>
            <a:off x="5422900" y="47418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5" name="Oval 21"/>
          <p:cNvSpPr>
            <a:spLocks noChangeArrowheads="1"/>
          </p:cNvSpPr>
          <p:nvPr/>
        </p:nvSpPr>
        <p:spPr bwMode="auto">
          <a:xfrm>
            <a:off x="7413625" y="38052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6" name="Oval 22"/>
          <p:cNvSpPr>
            <a:spLocks noChangeArrowheads="1"/>
          </p:cNvSpPr>
          <p:nvPr/>
        </p:nvSpPr>
        <p:spPr bwMode="auto">
          <a:xfrm>
            <a:off x="5688013" y="4432300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1527" name="Oval 23"/>
          <p:cNvSpPr>
            <a:spLocks noChangeArrowheads="1"/>
          </p:cNvSpPr>
          <p:nvPr/>
        </p:nvSpPr>
        <p:spPr bwMode="auto">
          <a:xfrm>
            <a:off x="8172450" y="33575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9176" name="Line 24"/>
          <p:cNvSpPr>
            <a:spLocks noChangeShapeType="1"/>
          </p:cNvSpPr>
          <p:nvPr/>
        </p:nvSpPr>
        <p:spPr bwMode="auto">
          <a:xfrm flipV="1">
            <a:off x="5846763" y="4237038"/>
            <a:ext cx="1289050" cy="31273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29" name="Text Box 25"/>
          <p:cNvSpPr txBox="1">
            <a:spLocks noChangeArrowheads="1"/>
          </p:cNvSpPr>
          <p:nvPr/>
        </p:nvSpPr>
        <p:spPr bwMode="auto">
          <a:xfrm>
            <a:off x="862013" y="4595813"/>
            <a:ext cx="379095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Time-aware</a:t>
            </a:r>
            <a:r>
              <a:rPr lang="en-US" altLang="en-US" sz="2400" b="1">
                <a:cs typeface="Arial" panose="020B0604020202020204" pitchFamily="34" charset="0"/>
              </a:rPr>
              <a:t>:</a:t>
            </a:r>
            <a:r>
              <a:rPr lang="en-US" altLang="en-US" sz="2400">
                <a:cs typeface="Arial" panose="020B0604020202020204" pitchFamily="34" charset="0"/>
              </a:rPr>
              <a:t> maximum distance for pairs of points at the same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2"/>
          <p:cNvSpPr>
            <a:spLocks noChangeShapeType="1"/>
          </p:cNvSpPr>
          <p:nvPr/>
        </p:nvSpPr>
        <p:spPr bwMode="auto">
          <a:xfrm>
            <a:off x="6003925" y="5718175"/>
            <a:ext cx="14288" cy="1619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1" name="Line 3"/>
          <p:cNvSpPr>
            <a:spLocks noChangeShapeType="1"/>
          </p:cNvSpPr>
          <p:nvPr/>
        </p:nvSpPr>
        <p:spPr bwMode="auto">
          <a:xfrm>
            <a:off x="6418263" y="5546725"/>
            <a:ext cx="161925" cy="90488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2" name="Line 4"/>
          <p:cNvSpPr>
            <a:spLocks noChangeShapeType="1"/>
          </p:cNvSpPr>
          <p:nvPr/>
        </p:nvSpPr>
        <p:spPr bwMode="auto">
          <a:xfrm>
            <a:off x="6230938" y="5635625"/>
            <a:ext cx="85725" cy="119063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3" name="Line 5"/>
          <p:cNvSpPr>
            <a:spLocks noChangeShapeType="1"/>
          </p:cNvSpPr>
          <p:nvPr/>
        </p:nvSpPr>
        <p:spPr bwMode="auto">
          <a:xfrm>
            <a:off x="8101013" y="3238500"/>
            <a:ext cx="157162" cy="195263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4" name="Line 6"/>
          <p:cNvSpPr>
            <a:spLocks noChangeShapeType="1"/>
          </p:cNvSpPr>
          <p:nvPr/>
        </p:nvSpPr>
        <p:spPr bwMode="auto">
          <a:xfrm>
            <a:off x="7475538" y="3870325"/>
            <a:ext cx="271462" cy="2286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5" name="Line 7"/>
          <p:cNvSpPr>
            <a:spLocks noChangeShapeType="1"/>
          </p:cNvSpPr>
          <p:nvPr/>
        </p:nvSpPr>
        <p:spPr bwMode="auto">
          <a:xfrm flipV="1">
            <a:off x="5762625" y="4248150"/>
            <a:ext cx="1476375" cy="2571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6" name="Line 8"/>
          <p:cNvSpPr>
            <a:spLocks noChangeShapeType="1"/>
          </p:cNvSpPr>
          <p:nvPr/>
        </p:nvSpPr>
        <p:spPr bwMode="auto">
          <a:xfrm flipV="1">
            <a:off x="5359400" y="4811713"/>
            <a:ext cx="142875" cy="309562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7" name="Line 9"/>
          <p:cNvSpPr>
            <a:spLocks noChangeShapeType="1"/>
          </p:cNvSpPr>
          <p:nvPr/>
        </p:nvSpPr>
        <p:spPr bwMode="auto">
          <a:xfrm flipH="1">
            <a:off x="5646738" y="5832475"/>
            <a:ext cx="80962" cy="2190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8" name="Line 10"/>
          <p:cNvSpPr>
            <a:spLocks noChangeShapeType="1"/>
          </p:cNvSpPr>
          <p:nvPr/>
        </p:nvSpPr>
        <p:spPr bwMode="auto">
          <a:xfrm flipV="1">
            <a:off x="6662738" y="5472113"/>
            <a:ext cx="290512" cy="95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608638" y="3903663"/>
            <a:ext cx="400050" cy="2667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0" name="Line 12"/>
          <p:cNvSpPr>
            <a:spLocks noChangeShapeType="1"/>
          </p:cNvSpPr>
          <p:nvPr/>
        </p:nvSpPr>
        <p:spPr bwMode="auto">
          <a:xfrm>
            <a:off x="3857625" y="4129088"/>
            <a:ext cx="119063" cy="176212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4516438" y="3644900"/>
            <a:ext cx="38100" cy="147638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2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trajectories</a:t>
            </a:r>
          </a:p>
        </p:txBody>
      </p:sp>
      <p:sp>
        <p:nvSpPr>
          <p:cNvPr id="22543" name="Rectangle 15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1828800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Inverse of “distance”</a:t>
            </a:r>
          </a:p>
          <a:p>
            <a:pPr eaLnBrk="1" hangingPunct="1"/>
            <a:r>
              <a:rPr lang="en-US" altLang="en-US" sz="2400" smtClean="0"/>
              <a:t>Important for clustering</a:t>
            </a:r>
          </a:p>
          <a:p>
            <a:pPr eaLnBrk="1" hangingPunct="1"/>
            <a:r>
              <a:rPr lang="en-US" altLang="en-US" sz="2400" smtClean="0"/>
              <a:t>Various measures possible</a:t>
            </a:r>
          </a:p>
        </p:txBody>
      </p:sp>
      <p:grpSp>
        <p:nvGrpSpPr>
          <p:cNvPr id="22544" name="Group 16"/>
          <p:cNvGrpSpPr>
            <a:grpSpLocks/>
          </p:cNvGrpSpPr>
          <p:nvPr/>
        </p:nvGrpSpPr>
        <p:grpSpPr bwMode="auto">
          <a:xfrm>
            <a:off x="3781425" y="3168650"/>
            <a:ext cx="4391025" cy="2954338"/>
            <a:chOff x="1066" y="1842"/>
            <a:chExt cx="2766" cy="1861"/>
          </a:xfrm>
        </p:grpSpPr>
        <p:sp>
          <p:nvSpPr>
            <p:cNvPr id="22556" name="Freeform 17"/>
            <p:cNvSpPr>
              <a:spLocks/>
            </p:cNvSpPr>
            <p:nvPr/>
          </p:nvSpPr>
          <p:spPr bwMode="auto">
            <a:xfrm>
              <a:off x="1111" y="1888"/>
              <a:ext cx="2676" cy="1769"/>
            </a:xfrm>
            <a:custGeom>
              <a:avLst/>
              <a:gdLst>
                <a:gd name="T0" fmla="*/ 0 w 2676"/>
                <a:gd name="T1" fmla="*/ 544 h 1769"/>
                <a:gd name="T2" fmla="*/ 454 w 2676"/>
                <a:gd name="T3" fmla="*/ 363 h 1769"/>
                <a:gd name="T4" fmla="*/ 1361 w 2676"/>
                <a:gd name="T5" fmla="*/ 590 h 1769"/>
                <a:gd name="T6" fmla="*/ 1950 w 2676"/>
                <a:gd name="T7" fmla="*/ 1406 h 1769"/>
                <a:gd name="T8" fmla="*/ 1134 w 2676"/>
                <a:gd name="T9" fmla="*/ 1769 h 1769"/>
                <a:gd name="T10" fmla="*/ 953 w 2676"/>
                <a:gd name="T11" fmla="*/ 1179 h 1769"/>
                <a:gd name="T12" fmla="*/ 2132 w 2676"/>
                <a:gd name="T13" fmla="*/ 635 h 1769"/>
                <a:gd name="T14" fmla="*/ 2449 w 2676"/>
                <a:gd name="T15" fmla="*/ 544 h 1769"/>
                <a:gd name="T16" fmla="*/ 2676 w 2676"/>
                <a:gd name="T17" fmla="*/ 0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76"/>
                <a:gd name="T28" fmla="*/ 0 h 1769"/>
                <a:gd name="T29" fmla="*/ 2676 w 2676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76" h="1769">
                  <a:moveTo>
                    <a:pt x="0" y="544"/>
                  </a:moveTo>
                  <a:lnTo>
                    <a:pt x="454" y="363"/>
                  </a:lnTo>
                  <a:lnTo>
                    <a:pt x="1361" y="590"/>
                  </a:lnTo>
                  <a:lnTo>
                    <a:pt x="1950" y="1406"/>
                  </a:lnTo>
                  <a:lnTo>
                    <a:pt x="1134" y="1769"/>
                  </a:lnTo>
                  <a:lnTo>
                    <a:pt x="953" y="1179"/>
                  </a:lnTo>
                  <a:lnTo>
                    <a:pt x="2132" y="635"/>
                  </a:lnTo>
                  <a:lnTo>
                    <a:pt x="2449" y="544"/>
                  </a:lnTo>
                  <a:lnTo>
                    <a:pt x="267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57" name="Oval 18"/>
            <p:cNvSpPr>
              <a:spLocks noChangeArrowheads="1"/>
            </p:cNvSpPr>
            <p:nvPr/>
          </p:nvSpPr>
          <p:spPr bwMode="auto">
            <a:xfrm>
              <a:off x="1066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58" name="Oval 19"/>
            <p:cNvSpPr>
              <a:spLocks noChangeArrowheads="1"/>
            </p:cNvSpPr>
            <p:nvPr/>
          </p:nvSpPr>
          <p:spPr bwMode="auto">
            <a:xfrm>
              <a:off x="1519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59" name="Oval 20"/>
            <p:cNvSpPr>
              <a:spLocks noChangeArrowheads="1"/>
            </p:cNvSpPr>
            <p:nvPr/>
          </p:nvSpPr>
          <p:spPr bwMode="auto">
            <a:xfrm>
              <a:off x="2426" y="243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0" name="Oval 21"/>
            <p:cNvSpPr>
              <a:spLocks noChangeArrowheads="1"/>
            </p:cNvSpPr>
            <p:nvPr/>
          </p:nvSpPr>
          <p:spPr bwMode="auto">
            <a:xfrm>
              <a:off x="3016" y="3249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1" name="Oval 22"/>
            <p:cNvSpPr>
              <a:spLocks noChangeArrowheads="1"/>
            </p:cNvSpPr>
            <p:nvPr/>
          </p:nvSpPr>
          <p:spPr bwMode="auto">
            <a:xfrm>
              <a:off x="2200" y="361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2" name="Oval 23"/>
            <p:cNvSpPr>
              <a:spLocks noChangeArrowheads="1"/>
            </p:cNvSpPr>
            <p:nvPr/>
          </p:nvSpPr>
          <p:spPr bwMode="auto">
            <a:xfrm>
              <a:off x="3742" y="184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3" name="Oval 24"/>
            <p:cNvSpPr>
              <a:spLocks noChangeArrowheads="1"/>
            </p:cNvSpPr>
            <p:nvPr/>
          </p:nvSpPr>
          <p:spPr bwMode="auto">
            <a:xfrm>
              <a:off x="3198" y="2478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4" name="Oval 25"/>
            <p:cNvSpPr>
              <a:spLocks noChangeArrowheads="1"/>
            </p:cNvSpPr>
            <p:nvPr/>
          </p:nvSpPr>
          <p:spPr bwMode="auto">
            <a:xfrm>
              <a:off x="2018" y="302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2565" name="Oval 26"/>
            <p:cNvSpPr>
              <a:spLocks noChangeArrowheads="1"/>
            </p:cNvSpPr>
            <p:nvPr/>
          </p:nvSpPr>
          <p:spPr bwMode="auto">
            <a:xfrm>
              <a:off x="3515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2545" name="Freeform 27"/>
          <p:cNvSpPr>
            <a:spLocks/>
          </p:cNvSpPr>
          <p:nvPr/>
        </p:nvSpPr>
        <p:spPr bwMode="auto">
          <a:xfrm>
            <a:off x="3995738" y="3421063"/>
            <a:ext cx="4256087" cy="2401887"/>
          </a:xfrm>
          <a:custGeom>
            <a:avLst/>
            <a:gdLst>
              <a:gd name="T0" fmla="*/ 0 w 2681"/>
              <a:gd name="T1" fmla="*/ 560 h 1513"/>
              <a:gd name="T2" fmla="*/ 317 w 2681"/>
              <a:gd name="T3" fmla="*/ 107 h 1513"/>
              <a:gd name="T4" fmla="*/ 998 w 2681"/>
              <a:gd name="T5" fmla="*/ 288 h 1513"/>
              <a:gd name="T6" fmla="*/ 1678 w 2681"/>
              <a:gd name="T7" fmla="*/ 1286 h 1513"/>
              <a:gd name="T8" fmla="*/ 1088 w 2681"/>
              <a:gd name="T9" fmla="*/ 1513 h 1513"/>
              <a:gd name="T10" fmla="*/ 937 w 2681"/>
              <a:gd name="T11" fmla="*/ 874 h 1513"/>
              <a:gd name="T12" fmla="*/ 1108 w 2681"/>
              <a:gd name="T13" fmla="*/ 698 h 1513"/>
              <a:gd name="T14" fmla="*/ 2193 w 2681"/>
              <a:gd name="T15" fmla="*/ 291 h 1513"/>
              <a:gd name="T16" fmla="*/ 2681 w 2681"/>
              <a:gd name="T17" fmla="*/ 0 h 15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81"/>
              <a:gd name="T28" fmla="*/ 0 h 1513"/>
              <a:gd name="T29" fmla="*/ 2681 w 2681"/>
              <a:gd name="T30" fmla="*/ 1513 h 15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81" h="1513">
                <a:moveTo>
                  <a:pt x="0" y="560"/>
                </a:moveTo>
                <a:lnTo>
                  <a:pt x="317" y="107"/>
                </a:lnTo>
                <a:lnTo>
                  <a:pt x="998" y="288"/>
                </a:lnTo>
                <a:lnTo>
                  <a:pt x="1678" y="1286"/>
                </a:lnTo>
                <a:lnTo>
                  <a:pt x="1088" y="1513"/>
                </a:lnTo>
                <a:lnTo>
                  <a:pt x="937" y="874"/>
                </a:lnTo>
                <a:lnTo>
                  <a:pt x="1108" y="698"/>
                </a:lnTo>
                <a:lnTo>
                  <a:pt x="2193" y="291"/>
                </a:lnTo>
                <a:lnTo>
                  <a:pt x="2681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546" name="Oval 28"/>
          <p:cNvSpPr>
            <a:spLocks noChangeArrowheads="1"/>
          </p:cNvSpPr>
          <p:nvPr/>
        </p:nvSpPr>
        <p:spPr bwMode="auto">
          <a:xfrm>
            <a:off x="3925888" y="42497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7" name="Oval 29"/>
          <p:cNvSpPr>
            <a:spLocks noChangeArrowheads="1"/>
          </p:cNvSpPr>
          <p:nvPr/>
        </p:nvSpPr>
        <p:spPr bwMode="auto">
          <a:xfrm>
            <a:off x="4430713" y="35290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8" name="Oval 30"/>
          <p:cNvSpPr>
            <a:spLocks noChangeArrowheads="1"/>
          </p:cNvSpPr>
          <p:nvPr/>
        </p:nvSpPr>
        <p:spPr bwMode="auto">
          <a:xfrm>
            <a:off x="5510213" y="38179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49" name="Oval 31"/>
          <p:cNvSpPr>
            <a:spLocks noChangeArrowheads="1"/>
          </p:cNvSpPr>
          <p:nvPr/>
        </p:nvSpPr>
        <p:spPr bwMode="auto">
          <a:xfrm>
            <a:off x="6591300" y="54006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0" name="Oval 32"/>
          <p:cNvSpPr>
            <a:spLocks noChangeArrowheads="1"/>
          </p:cNvSpPr>
          <p:nvPr/>
        </p:nvSpPr>
        <p:spPr bwMode="auto">
          <a:xfrm>
            <a:off x="5654675" y="57610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1" name="Oval 33"/>
          <p:cNvSpPr>
            <a:spLocks noChangeArrowheads="1"/>
          </p:cNvSpPr>
          <p:nvPr/>
        </p:nvSpPr>
        <p:spPr bwMode="auto">
          <a:xfrm>
            <a:off x="5422900" y="47418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2" name="Oval 34"/>
          <p:cNvSpPr>
            <a:spLocks noChangeArrowheads="1"/>
          </p:cNvSpPr>
          <p:nvPr/>
        </p:nvSpPr>
        <p:spPr bwMode="auto">
          <a:xfrm>
            <a:off x="7413625" y="38052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3" name="Oval 35"/>
          <p:cNvSpPr>
            <a:spLocks noChangeArrowheads="1"/>
          </p:cNvSpPr>
          <p:nvPr/>
        </p:nvSpPr>
        <p:spPr bwMode="auto">
          <a:xfrm>
            <a:off x="5688013" y="4432300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4" name="Oval 36"/>
          <p:cNvSpPr>
            <a:spLocks noChangeArrowheads="1"/>
          </p:cNvSpPr>
          <p:nvPr/>
        </p:nvSpPr>
        <p:spPr bwMode="auto">
          <a:xfrm>
            <a:off x="8172450" y="33575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555" name="Text Box 37"/>
          <p:cNvSpPr txBox="1">
            <a:spLocks noChangeArrowheads="1"/>
          </p:cNvSpPr>
          <p:nvPr/>
        </p:nvSpPr>
        <p:spPr bwMode="auto">
          <a:xfrm>
            <a:off x="862013" y="4595813"/>
            <a:ext cx="37909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b="1">
                <a:solidFill>
                  <a:srgbClr val="0000CC"/>
                </a:solidFill>
                <a:cs typeface="Arial" panose="020B0604020202020204" pitchFamily="34" charset="0"/>
              </a:rPr>
              <a:t>Average time-aware</a:t>
            </a:r>
            <a:r>
              <a:rPr lang="en-US" altLang="en-US" sz="2400" b="1">
                <a:cs typeface="Arial" panose="020B0604020202020204" pitchFamily="34" charset="0"/>
              </a:rPr>
              <a:t>:</a:t>
            </a:r>
            <a:r>
              <a:rPr lang="en-US" altLang="en-US" sz="2400">
                <a:cs typeface="Arial" panose="020B0604020202020204" pitchFamily="34" charset="0"/>
              </a:rPr>
              <a:t> average distance over all pairs of points at the same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Trajectories</a:t>
            </a:r>
          </a:p>
        </p:txBody>
      </p:sp>
      <p:sp>
        <p:nvSpPr>
          <p:cNvPr id="41988" name="Rectangle 4"/>
          <p:cNvSpPr>
            <a:spLocks/>
          </p:cNvSpPr>
          <p:nvPr/>
        </p:nvSpPr>
        <p:spPr bwMode="auto">
          <a:xfrm>
            <a:off x="457200" y="23622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sz="2000" dirty="0">
              <a:latin typeface="Calibri" pitchFamily="34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0" y="1524000"/>
            <a:ext cx="8077200" cy="5133975"/>
          </a:xfrm>
        </p:spPr>
        <p:txBody>
          <a:bodyPr/>
          <a:lstStyle/>
          <a:p>
            <a:r>
              <a:rPr lang="en-US" sz="2400" dirty="0" smtClean="0">
                <a:latin typeface="Calibri" pitchFamily="34" charset="0"/>
              </a:rPr>
              <a:t>Model for the movement of a (point) object</a:t>
            </a:r>
          </a:p>
          <a:p>
            <a:r>
              <a:rPr lang="en-US" sz="2400" dirty="0" smtClean="0">
                <a:latin typeface="Calibri" pitchFamily="34" charset="0"/>
              </a:rPr>
              <a:t>Many </a:t>
            </a:r>
            <a:r>
              <a:rPr lang="en-US" sz="2400" dirty="0" smtClean="0">
                <a:latin typeface="Calibri" pitchFamily="34" charset="0"/>
              </a:rPr>
              <a:t>useful applications in different disciplines</a:t>
            </a:r>
            <a:br>
              <a:rPr lang="en-US" sz="2400" dirty="0" smtClean="0">
                <a:latin typeface="Calibri" pitchFamily="34" charset="0"/>
              </a:rPr>
            </a:br>
            <a:r>
              <a:rPr lang="en-US" sz="2400" dirty="0" smtClean="0">
                <a:latin typeface="Calibri" pitchFamily="34" charset="0"/>
              </a:rPr>
              <a:t>(including the real World)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Why sub-trajectory similarity?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884363"/>
            <a:ext cx="3759200" cy="41370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The start behavior of an entity/trajectory may be a-typical (animal just after giving it a radio collar)</a:t>
            </a:r>
          </a:p>
          <a:p>
            <a:pPr eaLnBrk="1" hangingPunct="1"/>
            <a:r>
              <a:rPr lang="en-US" altLang="en-US" sz="2400" smtClean="0"/>
              <a:t>The start of a phenomenon may be gradual (hurricane builds up in force)</a:t>
            </a:r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6" b="4268"/>
          <a:stretch>
            <a:fillRect/>
          </a:stretch>
        </p:blipFill>
        <p:spPr bwMode="auto">
          <a:xfrm>
            <a:off x="4143375" y="1828800"/>
            <a:ext cx="5000625" cy="455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reeform 2"/>
          <p:cNvSpPr>
            <a:spLocks/>
          </p:cNvSpPr>
          <p:nvPr/>
        </p:nvSpPr>
        <p:spPr bwMode="auto">
          <a:xfrm>
            <a:off x="1908175" y="3141663"/>
            <a:ext cx="5832475" cy="2087562"/>
          </a:xfrm>
          <a:custGeom>
            <a:avLst/>
            <a:gdLst>
              <a:gd name="T0" fmla="*/ 0 w 3674"/>
              <a:gd name="T1" fmla="*/ 816 h 1315"/>
              <a:gd name="T2" fmla="*/ 404 w 3674"/>
              <a:gd name="T3" fmla="*/ 664 h 1315"/>
              <a:gd name="T4" fmla="*/ 573 w 3674"/>
              <a:gd name="T5" fmla="*/ 366 h 1315"/>
              <a:gd name="T6" fmla="*/ 589 w 3674"/>
              <a:gd name="T7" fmla="*/ 362 h 1315"/>
              <a:gd name="T8" fmla="*/ 907 w 3674"/>
              <a:gd name="T9" fmla="*/ 272 h 1315"/>
              <a:gd name="T10" fmla="*/ 1360 w 3674"/>
              <a:gd name="T11" fmla="*/ 272 h 1315"/>
              <a:gd name="T12" fmla="*/ 1587 w 3674"/>
              <a:gd name="T13" fmla="*/ 45 h 1315"/>
              <a:gd name="T14" fmla="*/ 2041 w 3674"/>
              <a:gd name="T15" fmla="*/ 0 h 1315"/>
              <a:gd name="T16" fmla="*/ 2631 w 3674"/>
              <a:gd name="T17" fmla="*/ 45 h 1315"/>
              <a:gd name="T18" fmla="*/ 2948 w 3674"/>
              <a:gd name="T19" fmla="*/ 272 h 1315"/>
              <a:gd name="T20" fmla="*/ 3084 w 3674"/>
              <a:gd name="T21" fmla="*/ 680 h 1315"/>
              <a:gd name="T22" fmla="*/ 3130 w 3674"/>
              <a:gd name="T23" fmla="*/ 1088 h 1315"/>
              <a:gd name="T24" fmla="*/ 3311 w 3674"/>
              <a:gd name="T25" fmla="*/ 1315 h 1315"/>
              <a:gd name="T26" fmla="*/ 3674 w 3674"/>
              <a:gd name="T27" fmla="*/ 1224 h 1315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674"/>
              <a:gd name="T43" fmla="*/ 0 h 1315"/>
              <a:gd name="T44" fmla="*/ 3674 w 3674"/>
              <a:gd name="T45" fmla="*/ 1315 h 1315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674" h="1315">
                <a:moveTo>
                  <a:pt x="0" y="816"/>
                </a:moveTo>
                <a:lnTo>
                  <a:pt x="404" y="664"/>
                </a:lnTo>
                <a:lnTo>
                  <a:pt x="573" y="366"/>
                </a:lnTo>
                <a:lnTo>
                  <a:pt x="589" y="362"/>
                </a:lnTo>
                <a:lnTo>
                  <a:pt x="907" y="272"/>
                </a:lnTo>
                <a:lnTo>
                  <a:pt x="1360" y="272"/>
                </a:lnTo>
                <a:lnTo>
                  <a:pt x="1587" y="45"/>
                </a:lnTo>
                <a:lnTo>
                  <a:pt x="2041" y="0"/>
                </a:lnTo>
                <a:lnTo>
                  <a:pt x="2631" y="45"/>
                </a:lnTo>
                <a:lnTo>
                  <a:pt x="2948" y="272"/>
                </a:lnTo>
                <a:lnTo>
                  <a:pt x="3084" y="680"/>
                </a:lnTo>
                <a:lnTo>
                  <a:pt x="3130" y="1088"/>
                </a:lnTo>
                <a:lnTo>
                  <a:pt x="3311" y="1315"/>
                </a:lnTo>
                <a:lnTo>
                  <a:pt x="3674" y="122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79" name="Freeform 3"/>
          <p:cNvSpPr>
            <a:spLocks/>
          </p:cNvSpPr>
          <p:nvPr/>
        </p:nvSpPr>
        <p:spPr bwMode="auto">
          <a:xfrm>
            <a:off x="2051050" y="2349500"/>
            <a:ext cx="4681538" cy="3311525"/>
          </a:xfrm>
          <a:custGeom>
            <a:avLst/>
            <a:gdLst>
              <a:gd name="T0" fmla="*/ 0 w 2949"/>
              <a:gd name="T1" fmla="*/ 0 h 2086"/>
              <a:gd name="T2" fmla="*/ 137 w 2949"/>
              <a:gd name="T3" fmla="*/ 272 h 2086"/>
              <a:gd name="T4" fmla="*/ 363 w 2949"/>
              <a:gd name="T5" fmla="*/ 499 h 2086"/>
              <a:gd name="T6" fmla="*/ 772 w 2949"/>
              <a:gd name="T7" fmla="*/ 635 h 2086"/>
              <a:gd name="T8" fmla="*/ 1225 w 2949"/>
              <a:gd name="T9" fmla="*/ 635 h 2086"/>
              <a:gd name="T10" fmla="*/ 1633 w 2949"/>
              <a:gd name="T11" fmla="*/ 453 h 2086"/>
              <a:gd name="T12" fmla="*/ 2087 w 2949"/>
              <a:gd name="T13" fmla="*/ 453 h 2086"/>
              <a:gd name="T14" fmla="*/ 2541 w 2949"/>
              <a:gd name="T15" fmla="*/ 635 h 2086"/>
              <a:gd name="T16" fmla="*/ 2813 w 2949"/>
              <a:gd name="T17" fmla="*/ 907 h 2086"/>
              <a:gd name="T18" fmla="*/ 2949 w 2949"/>
              <a:gd name="T19" fmla="*/ 1270 h 2086"/>
              <a:gd name="T20" fmla="*/ 2858 w 2949"/>
              <a:gd name="T21" fmla="*/ 1542 h 2086"/>
              <a:gd name="T22" fmla="*/ 2405 w 2949"/>
              <a:gd name="T23" fmla="*/ 1814 h 2086"/>
              <a:gd name="T24" fmla="*/ 2223 w 2949"/>
              <a:gd name="T25" fmla="*/ 2086 h 208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949"/>
              <a:gd name="T40" fmla="*/ 0 h 2086"/>
              <a:gd name="T41" fmla="*/ 2949 w 2949"/>
              <a:gd name="T42" fmla="*/ 2086 h 208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949" h="2086">
                <a:moveTo>
                  <a:pt x="0" y="0"/>
                </a:moveTo>
                <a:lnTo>
                  <a:pt x="137" y="272"/>
                </a:lnTo>
                <a:lnTo>
                  <a:pt x="363" y="499"/>
                </a:lnTo>
                <a:lnTo>
                  <a:pt x="772" y="635"/>
                </a:lnTo>
                <a:lnTo>
                  <a:pt x="1225" y="635"/>
                </a:lnTo>
                <a:lnTo>
                  <a:pt x="1633" y="453"/>
                </a:lnTo>
                <a:lnTo>
                  <a:pt x="2087" y="453"/>
                </a:lnTo>
                <a:lnTo>
                  <a:pt x="2541" y="635"/>
                </a:lnTo>
                <a:lnTo>
                  <a:pt x="2813" y="907"/>
                </a:lnTo>
                <a:lnTo>
                  <a:pt x="2949" y="1270"/>
                </a:lnTo>
                <a:lnTo>
                  <a:pt x="2858" y="1542"/>
                </a:lnTo>
                <a:lnTo>
                  <a:pt x="2405" y="1814"/>
                </a:lnTo>
                <a:lnTo>
                  <a:pt x="2223" y="2086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sub-trajectories</a:t>
            </a:r>
          </a:p>
        </p:txBody>
      </p:sp>
      <p:sp>
        <p:nvSpPr>
          <p:cNvPr id="24581" name="Oval 5"/>
          <p:cNvSpPr>
            <a:spLocks noChangeArrowheads="1"/>
          </p:cNvSpPr>
          <p:nvPr/>
        </p:nvSpPr>
        <p:spPr bwMode="auto">
          <a:xfrm>
            <a:off x="1979613" y="2276475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2" name="Oval 6"/>
          <p:cNvSpPr>
            <a:spLocks noChangeArrowheads="1"/>
          </p:cNvSpPr>
          <p:nvPr/>
        </p:nvSpPr>
        <p:spPr bwMode="auto">
          <a:xfrm>
            <a:off x="2195513" y="2708275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3" name="Oval 7"/>
          <p:cNvSpPr>
            <a:spLocks noChangeArrowheads="1"/>
          </p:cNvSpPr>
          <p:nvPr/>
        </p:nvSpPr>
        <p:spPr bwMode="auto">
          <a:xfrm>
            <a:off x="2555875" y="30686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4" name="Oval 8"/>
          <p:cNvSpPr>
            <a:spLocks noChangeArrowheads="1"/>
          </p:cNvSpPr>
          <p:nvPr/>
        </p:nvSpPr>
        <p:spPr bwMode="auto">
          <a:xfrm>
            <a:off x="3924300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5" name="Oval 9"/>
          <p:cNvSpPr>
            <a:spLocks noChangeArrowheads="1"/>
          </p:cNvSpPr>
          <p:nvPr/>
        </p:nvSpPr>
        <p:spPr bwMode="auto">
          <a:xfrm>
            <a:off x="6443663" y="37163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6" name="Oval 10"/>
          <p:cNvSpPr>
            <a:spLocks noChangeArrowheads="1"/>
          </p:cNvSpPr>
          <p:nvPr/>
        </p:nvSpPr>
        <p:spPr bwMode="auto">
          <a:xfrm>
            <a:off x="6011863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7" name="Oval 11"/>
          <p:cNvSpPr>
            <a:spLocks noChangeArrowheads="1"/>
          </p:cNvSpPr>
          <p:nvPr/>
        </p:nvSpPr>
        <p:spPr bwMode="auto">
          <a:xfrm>
            <a:off x="3203575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8" name="Oval 12"/>
          <p:cNvSpPr>
            <a:spLocks noChangeArrowheads="1"/>
          </p:cNvSpPr>
          <p:nvPr/>
        </p:nvSpPr>
        <p:spPr bwMode="auto">
          <a:xfrm>
            <a:off x="4572000" y="29972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89" name="Oval 13"/>
          <p:cNvSpPr>
            <a:spLocks noChangeArrowheads="1"/>
          </p:cNvSpPr>
          <p:nvPr/>
        </p:nvSpPr>
        <p:spPr bwMode="auto">
          <a:xfrm>
            <a:off x="5292725" y="29972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0" name="Oval 14"/>
          <p:cNvSpPr>
            <a:spLocks noChangeArrowheads="1"/>
          </p:cNvSpPr>
          <p:nvPr/>
        </p:nvSpPr>
        <p:spPr bwMode="auto">
          <a:xfrm>
            <a:off x="2473325" y="411638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1" name="Oval 15"/>
          <p:cNvSpPr>
            <a:spLocks noChangeArrowheads="1"/>
          </p:cNvSpPr>
          <p:nvPr/>
        </p:nvSpPr>
        <p:spPr bwMode="auto">
          <a:xfrm>
            <a:off x="2760663" y="3644900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2" name="Oval 16"/>
          <p:cNvSpPr>
            <a:spLocks noChangeArrowheads="1"/>
          </p:cNvSpPr>
          <p:nvPr/>
        </p:nvSpPr>
        <p:spPr bwMode="auto">
          <a:xfrm>
            <a:off x="3995738" y="35004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3" name="Oval 17"/>
          <p:cNvSpPr>
            <a:spLocks noChangeArrowheads="1"/>
          </p:cNvSpPr>
          <p:nvPr/>
        </p:nvSpPr>
        <p:spPr bwMode="auto">
          <a:xfrm>
            <a:off x="6011863" y="314166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4" name="Oval 18"/>
          <p:cNvSpPr>
            <a:spLocks noChangeArrowheads="1"/>
          </p:cNvSpPr>
          <p:nvPr/>
        </p:nvSpPr>
        <p:spPr bwMode="auto">
          <a:xfrm>
            <a:off x="6516688" y="35004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5" name="Oval 19"/>
          <p:cNvSpPr>
            <a:spLocks noChangeArrowheads="1"/>
          </p:cNvSpPr>
          <p:nvPr/>
        </p:nvSpPr>
        <p:spPr bwMode="auto">
          <a:xfrm>
            <a:off x="3276600" y="35004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6" name="Oval 20"/>
          <p:cNvSpPr>
            <a:spLocks noChangeArrowheads="1"/>
          </p:cNvSpPr>
          <p:nvPr/>
        </p:nvSpPr>
        <p:spPr bwMode="auto">
          <a:xfrm>
            <a:off x="4356100" y="31416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7" name="Oval 21"/>
          <p:cNvSpPr>
            <a:spLocks noChangeArrowheads="1"/>
          </p:cNvSpPr>
          <p:nvPr/>
        </p:nvSpPr>
        <p:spPr bwMode="auto">
          <a:xfrm>
            <a:off x="5076825" y="30686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8" name="Oval 22"/>
          <p:cNvSpPr>
            <a:spLocks noChangeArrowheads="1"/>
          </p:cNvSpPr>
          <p:nvPr/>
        </p:nvSpPr>
        <p:spPr bwMode="auto">
          <a:xfrm>
            <a:off x="1835150" y="436562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599" name="Oval 23"/>
          <p:cNvSpPr>
            <a:spLocks noChangeArrowheads="1"/>
          </p:cNvSpPr>
          <p:nvPr/>
        </p:nvSpPr>
        <p:spPr bwMode="auto">
          <a:xfrm>
            <a:off x="6659563" y="42926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600" name="Oval 24"/>
          <p:cNvSpPr>
            <a:spLocks noChangeArrowheads="1"/>
          </p:cNvSpPr>
          <p:nvPr/>
        </p:nvSpPr>
        <p:spPr bwMode="auto">
          <a:xfrm>
            <a:off x="6516688" y="47244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601" name="Oval 25"/>
          <p:cNvSpPr>
            <a:spLocks noChangeArrowheads="1"/>
          </p:cNvSpPr>
          <p:nvPr/>
        </p:nvSpPr>
        <p:spPr bwMode="auto">
          <a:xfrm>
            <a:off x="5795963" y="515778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602" name="Oval 26"/>
          <p:cNvSpPr>
            <a:spLocks noChangeArrowheads="1"/>
          </p:cNvSpPr>
          <p:nvPr/>
        </p:nvSpPr>
        <p:spPr bwMode="auto">
          <a:xfrm>
            <a:off x="6732588" y="414972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603" name="Oval 27"/>
          <p:cNvSpPr>
            <a:spLocks noChangeArrowheads="1"/>
          </p:cNvSpPr>
          <p:nvPr/>
        </p:nvSpPr>
        <p:spPr bwMode="auto">
          <a:xfrm>
            <a:off x="6804025" y="479742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4604" name="Oval 28"/>
          <p:cNvSpPr>
            <a:spLocks noChangeArrowheads="1"/>
          </p:cNvSpPr>
          <p:nvPr/>
        </p:nvSpPr>
        <p:spPr bwMode="auto">
          <a:xfrm>
            <a:off x="7092950" y="515778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253" name="Freeform 29"/>
          <p:cNvSpPr>
            <a:spLocks/>
          </p:cNvSpPr>
          <p:nvPr/>
        </p:nvSpPr>
        <p:spPr bwMode="auto">
          <a:xfrm>
            <a:off x="3105150" y="2809875"/>
            <a:ext cx="3898900" cy="1812925"/>
          </a:xfrm>
          <a:custGeom>
            <a:avLst/>
            <a:gdLst>
              <a:gd name="T0" fmla="*/ 30 w 2456"/>
              <a:gd name="T1" fmla="*/ 405 h 1142"/>
              <a:gd name="T2" fmla="*/ 70 w 2456"/>
              <a:gd name="T3" fmla="*/ 527 h 1142"/>
              <a:gd name="T4" fmla="*/ 246 w 2456"/>
              <a:gd name="T5" fmla="*/ 595 h 1142"/>
              <a:gd name="T6" fmla="*/ 443 w 2456"/>
              <a:gd name="T7" fmla="*/ 588 h 1142"/>
              <a:gd name="T8" fmla="*/ 707 w 2456"/>
              <a:gd name="T9" fmla="*/ 541 h 1142"/>
              <a:gd name="T10" fmla="*/ 870 w 2456"/>
              <a:gd name="T11" fmla="*/ 365 h 1142"/>
              <a:gd name="T12" fmla="*/ 1100 w 2456"/>
              <a:gd name="T13" fmla="*/ 304 h 1142"/>
              <a:gd name="T14" fmla="*/ 1446 w 2456"/>
              <a:gd name="T15" fmla="*/ 310 h 1142"/>
              <a:gd name="T16" fmla="*/ 1676 w 2456"/>
              <a:gd name="T17" fmla="*/ 351 h 1142"/>
              <a:gd name="T18" fmla="*/ 1927 w 2456"/>
              <a:gd name="T19" fmla="*/ 507 h 1142"/>
              <a:gd name="T20" fmla="*/ 2083 w 2456"/>
              <a:gd name="T21" fmla="*/ 642 h 1142"/>
              <a:gd name="T22" fmla="*/ 2137 w 2456"/>
              <a:gd name="T23" fmla="*/ 805 h 1142"/>
              <a:gd name="T24" fmla="*/ 2178 w 2456"/>
              <a:gd name="T25" fmla="*/ 974 h 1142"/>
              <a:gd name="T26" fmla="*/ 2212 w 2456"/>
              <a:gd name="T27" fmla="*/ 1117 h 1142"/>
              <a:gd name="T28" fmla="*/ 2300 w 2456"/>
              <a:gd name="T29" fmla="*/ 1124 h 1142"/>
              <a:gd name="T30" fmla="*/ 2435 w 2456"/>
              <a:gd name="T31" fmla="*/ 1063 h 1142"/>
              <a:gd name="T32" fmla="*/ 2428 w 2456"/>
              <a:gd name="T33" fmla="*/ 792 h 1142"/>
              <a:gd name="T34" fmla="*/ 2374 w 2456"/>
              <a:gd name="T35" fmla="*/ 615 h 1142"/>
              <a:gd name="T36" fmla="*/ 2320 w 2456"/>
              <a:gd name="T37" fmla="*/ 426 h 1142"/>
              <a:gd name="T38" fmla="*/ 2198 w 2456"/>
              <a:gd name="T39" fmla="*/ 283 h 1142"/>
              <a:gd name="T40" fmla="*/ 1995 w 2456"/>
              <a:gd name="T41" fmla="*/ 182 h 1142"/>
              <a:gd name="T42" fmla="*/ 1764 w 2456"/>
              <a:gd name="T43" fmla="*/ 107 h 1142"/>
              <a:gd name="T44" fmla="*/ 1547 w 2456"/>
              <a:gd name="T45" fmla="*/ 46 h 1142"/>
              <a:gd name="T46" fmla="*/ 1297 w 2456"/>
              <a:gd name="T47" fmla="*/ 5 h 1142"/>
              <a:gd name="T48" fmla="*/ 1080 w 2456"/>
              <a:gd name="T49" fmla="*/ 19 h 1142"/>
              <a:gd name="T50" fmla="*/ 768 w 2456"/>
              <a:gd name="T51" fmla="*/ 107 h 1142"/>
              <a:gd name="T52" fmla="*/ 538 w 2456"/>
              <a:gd name="T53" fmla="*/ 202 h 1142"/>
              <a:gd name="T54" fmla="*/ 287 w 2456"/>
              <a:gd name="T55" fmla="*/ 209 h 1142"/>
              <a:gd name="T56" fmla="*/ 43 w 2456"/>
              <a:gd name="T57" fmla="*/ 243 h 1142"/>
              <a:gd name="T58" fmla="*/ 30 w 2456"/>
              <a:gd name="T59" fmla="*/ 405 h 1142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w 2456"/>
              <a:gd name="T91" fmla="*/ 0 h 1142"/>
              <a:gd name="T92" fmla="*/ 2456 w 2456"/>
              <a:gd name="T93" fmla="*/ 1142 h 1142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T90" t="T91" r="T92" b="T93"/>
            <a:pathLst>
              <a:path w="2456" h="1142">
                <a:moveTo>
                  <a:pt x="30" y="405"/>
                </a:moveTo>
                <a:cubicBezTo>
                  <a:pt x="30" y="455"/>
                  <a:pt x="34" y="495"/>
                  <a:pt x="70" y="527"/>
                </a:cubicBezTo>
                <a:cubicBezTo>
                  <a:pt x="106" y="559"/>
                  <a:pt x="184" y="585"/>
                  <a:pt x="246" y="595"/>
                </a:cubicBezTo>
                <a:cubicBezTo>
                  <a:pt x="308" y="605"/>
                  <a:pt x="366" y="597"/>
                  <a:pt x="443" y="588"/>
                </a:cubicBezTo>
                <a:cubicBezTo>
                  <a:pt x="520" y="579"/>
                  <a:pt x="636" y="578"/>
                  <a:pt x="707" y="541"/>
                </a:cubicBezTo>
                <a:cubicBezTo>
                  <a:pt x="778" y="504"/>
                  <a:pt x="805" y="404"/>
                  <a:pt x="870" y="365"/>
                </a:cubicBezTo>
                <a:cubicBezTo>
                  <a:pt x="935" y="326"/>
                  <a:pt x="1004" y="313"/>
                  <a:pt x="1100" y="304"/>
                </a:cubicBezTo>
                <a:cubicBezTo>
                  <a:pt x="1196" y="295"/>
                  <a:pt x="1350" y="302"/>
                  <a:pt x="1446" y="310"/>
                </a:cubicBezTo>
                <a:cubicBezTo>
                  <a:pt x="1542" y="318"/>
                  <a:pt x="1596" y="318"/>
                  <a:pt x="1676" y="351"/>
                </a:cubicBezTo>
                <a:cubicBezTo>
                  <a:pt x="1756" y="384"/>
                  <a:pt x="1859" y="458"/>
                  <a:pt x="1927" y="507"/>
                </a:cubicBezTo>
                <a:cubicBezTo>
                  <a:pt x="1995" y="556"/>
                  <a:pt x="2048" y="592"/>
                  <a:pt x="2083" y="642"/>
                </a:cubicBezTo>
                <a:cubicBezTo>
                  <a:pt x="2118" y="692"/>
                  <a:pt x="2121" y="750"/>
                  <a:pt x="2137" y="805"/>
                </a:cubicBezTo>
                <a:cubicBezTo>
                  <a:pt x="2153" y="860"/>
                  <a:pt x="2166" y="922"/>
                  <a:pt x="2178" y="974"/>
                </a:cubicBezTo>
                <a:cubicBezTo>
                  <a:pt x="2190" y="1026"/>
                  <a:pt x="2192" y="1092"/>
                  <a:pt x="2212" y="1117"/>
                </a:cubicBezTo>
                <a:cubicBezTo>
                  <a:pt x="2232" y="1142"/>
                  <a:pt x="2263" y="1133"/>
                  <a:pt x="2300" y="1124"/>
                </a:cubicBezTo>
                <a:cubicBezTo>
                  <a:pt x="2337" y="1115"/>
                  <a:pt x="2414" y="1118"/>
                  <a:pt x="2435" y="1063"/>
                </a:cubicBezTo>
                <a:cubicBezTo>
                  <a:pt x="2456" y="1008"/>
                  <a:pt x="2438" y="867"/>
                  <a:pt x="2428" y="792"/>
                </a:cubicBezTo>
                <a:cubicBezTo>
                  <a:pt x="2418" y="717"/>
                  <a:pt x="2392" y="676"/>
                  <a:pt x="2374" y="615"/>
                </a:cubicBezTo>
                <a:cubicBezTo>
                  <a:pt x="2356" y="554"/>
                  <a:pt x="2349" y="481"/>
                  <a:pt x="2320" y="426"/>
                </a:cubicBezTo>
                <a:cubicBezTo>
                  <a:pt x="2291" y="371"/>
                  <a:pt x="2252" y="324"/>
                  <a:pt x="2198" y="283"/>
                </a:cubicBezTo>
                <a:cubicBezTo>
                  <a:pt x="2144" y="242"/>
                  <a:pt x="2067" y="211"/>
                  <a:pt x="1995" y="182"/>
                </a:cubicBezTo>
                <a:cubicBezTo>
                  <a:pt x="1923" y="153"/>
                  <a:pt x="1839" y="130"/>
                  <a:pt x="1764" y="107"/>
                </a:cubicBezTo>
                <a:cubicBezTo>
                  <a:pt x="1689" y="84"/>
                  <a:pt x="1625" y="63"/>
                  <a:pt x="1547" y="46"/>
                </a:cubicBezTo>
                <a:cubicBezTo>
                  <a:pt x="1469" y="29"/>
                  <a:pt x="1375" y="10"/>
                  <a:pt x="1297" y="5"/>
                </a:cubicBezTo>
                <a:cubicBezTo>
                  <a:pt x="1219" y="0"/>
                  <a:pt x="1168" y="2"/>
                  <a:pt x="1080" y="19"/>
                </a:cubicBezTo>
                <a:cubicBezTo>
                  <a:pt x="992" y="36"/>
                  <a:pt x="858" y="77"/>
                  <a:pt x="768" y="107"/>
                </a:cubicBezTo>
                <a:cubicBezTo>
                  <a:pt x="678" y="137"/>
                  <a:pt x="618" y="185"/>
                  <a:pt x="538" y="202"/>
                </a:cubicBezTo>
                <a:cubicBezTo>
                  <a:pt x="458" y="219"/>
                  <a:pt x="369" y="202"/>
                  <a:pt x="287" y="209"/>
                </a:cubicBezTo>
                <a:cubicBezTo>
                  <a:pt x="205" y="216"/>
                  <a:pt x="86" y="210"/>
                  <a:pt x="43" y="243"/>
                </a:cubicBezTo>
                <a:cubicBezTo>
                  <a:pt x="0" y="276"/>
                  <a:pt x="33" y="371"/>
                  <a:pt x="30" y="405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5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Freeform 2"/>
          <p:cNvSpPr>
            <a:spLocks/>
          </p:cNvSpPr>
          <p:nvPr/>
        </p:nvSpPr>
        <p:spPr bwMode="auto">
          <a:xfrm>
            <a:off x="1495425" y="3119438"/>
            <a:ext cx="6245225" cy="2700337"/>
          </a:xfrm>
          <a:custGeom>
            <a:avLst/>
            <a:gdLst>
              <a:gd name="T0" fmla="*/ 1294 w 3934"/>
              <a:gd name="T1" fmla="*/ 1552 h 1701"/>
              <a:gd name="T2" fmla="*/ 813 w 3934"/>
              <a:gd name="T3" fmla="*/ 1701 h 1701"/>
              <a:gd name="T4" fmla="*/ 542 w 3934"/>
              <a:gd name="T5" fmla="*/ 1416 h 1701"/>
              <a:gd name="T6" fmla="*/ 210 w 3934"/>
              <a:gd name="T7" fmla="*/ 1538 h 1701"/>
              <a:gd name="T8" fmla="*/ 0 w 3934"/>
              <a:gd name="T9" fmla="*/ 1159 h 1701"/>
              <a:gd name="T10" fmla="*/ 257 w 3934"/>
              <a:gd name="T11" fmla="*/ 827 h 1701"/>
              <a:gd name="T12" fmla="*/ 664 w 3934"/>
              <a:gd name="T13" fmla="*/ 678 h 1701"/>
              <a:gd name="T14" fmla="*/ 840 w 3934"/>
              <a:gd name="T15" fmla="*/ 373 h 1701"/>
              <a:gd name="T16" fmla="*/ 1741 w 3934"/>
              <a:gd name="T17" fmla="*/ 170 h 1701"/>
              <a:gd name="T18" fmla="*/ 2121 w 3934"/>
              <a:gd name="T19" fmla="*/ 14 h 1701"/>
              <a:gd name="T20" fmla="*/ 2670 w 3934"/>
              <a:gd name="T21" fmla="*/ 0 h 1701"/>
              <a:gd name="T22" fmla="*/ 2961 w 3934"/>
              <a:gd name="T23" fmla="*/ 312 h 1701"/>
              <a:gd name="T24" fmla="*/ 3165 w 3934"/>
              <a:gd name="T25" fmla="*/ 610 h 1701"/>
              <a:gd name="T26" fmla="*/ 3002 w 3934"/>
              <a:gd name="T27" fmla="*/ 901 h 1701"/>
              <a:gd name="T28" fmla="*/ 3390 w 3934"/>
              <a:gd name="T29" fmla="*/ 1102 h 1701"/>
              <a:gd name="T30" fmla="*/ 3571 w 3934"/>
              <a:gd name="T31" fmla="*/ 1329 h 1701"/>
              <a:gd name="T32" fmla="*/ 3934 w 3934"/>
              <a:gd name="T33" fmla="*/ 1238 h 1701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3934"/>
              <a:gd name="T52" fmla="*/ 0 h 1701"/>
              <a:gd name="T53" fmla="*/ 3934 w 3934"/>
              <a:gd name="T54" fmla="*/ 1701 h 1701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3934" h="1701">
                <a:moveTo>
                  <a:pt x="1294" y="1552"/>
                </a:moveTo>
                <a:lnTo>
                  <a:pt x="813" y="1701"/>
                </a:lnTo>
                <a:lnTo>
                  <a:pt x="542" y="1416"/>
                </a:lnTo>
                <a:lnTo>
                  <a:pt x="210" y="1538"/>
                </a:lnTo>
                <a:lnTo>
                  <a:pt x="0" y="1159"/>
                </a:lnTo>
                <a:lnTo>
                  <a:pt x="257" y="827"/>
                </a:lnTo>
                <a:lnTo>
                  <a:pt x="664" y="678"/>
                </a:lnTo>
                <a:lnTo>
                  <a:pt x="840" y="373"/>
                </a:lnTo>
                <a:lnTo>
                  <a:pt x="1741" y="170"/>
                </a:lnTo>
                <a:lnTo>
                  <a:pt x="2121" y="14"/>
                </a:lnTo>
                <a:lnTo>
                  <a:pt x="2670" y="0"/>
                </a:lnTo>
                <a:lnTo>
                  <a:pt x="2961" y="312"/>
                </a:lnTo>
                <a:lnTo>
                  <a:pt x="3165" y="610"/>
                </a:lnTo>
                <a:lnTo>
                  <a:pt x="3002" y="901"/>
                </a:lnTo>
                <a:lnTo>
                  <a:pt x="3390" y="1102"/>
                </a:lnTo>
                <a:lnTo>
                  <a:pt x="3571" y="1329"/>
                </a:lnTo>
                <a:lnTo>
                  <a:pt x="3934" y="1238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3" name="Freeform 3"/>
          <p:cNvSpPr>
            <a:spLocks/>
          </p:cNvSpPr>
          <p:nvPr/>
        </p:nvSpPr>
        <p:spPr bwMode="auto">
          <a:xfrm>
            <a:off x="2268538" y="2781300"/>
            <a:ext cx="4464050" cy="2879725"/>
          </a:xfrm>
          <a:custGeom>
            <a:avLst/>
            <a:gdLst>
              <a:gd name="T0" fmla="*/ 0 w 2812"/>
              <a:gd name="T1" fmla="*/ 0 h 1814"/>
              <a:gd name="T2" fmla="*/ 226 w 2812"/>
              <a:gd name="T3" fmla="*/ 227 h 1814"/>
              <a:gd name="T4" fmla="*/ 635 w 2812"/>
              <a:gd name="T5" fmla="*/ 363 h 1814"/>
              <a:gd name="T6" fmla="*/ 1088 w 2812"/>
              <a:gd name="T7" fmla="*/ 363 h 1814"/>
              <a:gd name="T8" fmla="*/ 1496 w 2812"/>
              <a:gd name="T9" fmla="*/ 181 h 1814"/>
              <a:gd name="T10" fmla="*/ 1950 w 2812"/>
              <a:gd name="T11" fmla="*/ 181 h 1814"/>
              <a:gd name="T12" fmla="*/ 2404 w 2812"/>
              <a:gd name="T13" fmla="*/ 363 h 1814"/>
              <a:gd name="T14" fmla="*/ 2676 w 2812"/>
              <a:gd name="T15" fmla="*/ 635 h 1814"/>
              <a:gd name="T16" fmla="*/ 2812 w 2812"/>
              <a:gd name="T17" fmla="*/ 998 h 1814"/>
              <a:gd name="T18" fmla="*/ 2721 w 2812"/>
              <a:gd name="T19" fmla="*/ 1270 h 1814"/>
              <a:gd name="T20" fmla="*/ 2268 w 2812"/>
              <a:gd name="T21" fmla="*/ 1542 h 1814"/>
              <a:gd name="T22" fmla="*/ 2086 w 2812"/>
              <a:gd name="T23" fmla="*/ 1814 h 181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812"/>
              <a:gd name="T37" fmla="*/ 0 h 1814"/>
              <a:gd name="T38" fmla="*/ 2812 w 2812"/>
              <a:gd name="T39" fmla="*/ 1814 h 181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812" h="1814">
                <a:moveTo>
                  <a:pt x="0" y="0"/>
                </a:moveTo>
                <a:lnTo>
                  <a:pt x="226" y="227"/>
                </a:lnTo>
                <a:lnTo>
                  <a:pt x="635" y="363"/>
                </a:lnTo>
                <a:lnTo>
                  <a:pt x="1088" y="363"/>
                </a:lnTo>
                <a:lnTo>
                  <a:pt x="1496" y="181"/>
                </a:lnTo>
                <a:lnTo>
                  <a:pt x="1950" y="181"/>
                </a:lnTo>
                <a:lnTo>
                  <a:pt x="2404" y="363"/>
                </a:lnTo>
                <a:lnTo>
                  <a:pt x="2676" y="635"/>
                </a:lnTo>
                <a:lnTo>
                  <a:pt x="2812" y="998"/>
                </a:lnTo>
                <a:lnTo>
                  <a:pt x="2721" y="1270"/>
                </a:lnTo>
                <a:lnTo>
                  <a:pt x="2268" y="1542"/>
                </a:lnTo>
                <a:lnTo>
                  <a:pt x="2086" y="1814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Similarity of sub-trajectories</a:t>
            </a:r>
          </a:p>
        </p:txBody>
      </p:sp>
      <p:sp>
        <p:nvSpPr>
          <p:cNvPr id="25605" name="Oval 5"/>
          <p:cNvSpPr>
            <a:spLocks noChangeArrowheads="1"/>
          </p:cNvSpPr>
          <p:nvPr/>
        </p:nvSpPr>
        <p:spPr bwMode="auto">
          <a:xfrm>
            <a:off x="2195513" y="2708275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6" name="Oval 6"/>
          <p:cNvSpPr>
            <a:spLocks noChangeArrowheads="1"/>
          </p:cNvSpPr>
          <p:nvPr/>
        </p:nvSpPr>
        <p:spPr bwMode="auto">
          <a:xfrm>
            <a:off x="2555875" y="30686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7" name="Oval 7"/>
          <p:cNvSpPr>
            <a:spLocks noChangeArrowheads="1"/>
          </p:cNvSpPr>
          <p:nvPr/>
        </p:nvSpPr>
        <p:spPr bwMode="auto">
          <a:xfrm>
            <a:off x="3924300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8" name="Oval 8"/>
          <p:cNvSpPr>
            <a:spLocks noChangeArrowheads="1"/>
          </p:cNvSpPr>
          <p:nvPr/>
        </p:nvSpPr>
        <p:spPr bwMode="auto">
          <a:xfrm>
            <a:off x="6443663" y="37163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09" name="Oval 9"/>
          <p:cNvSpPr>
            <a:spLocks noChangeArrowheads="1"/>
          </p:cNvSpPr>
          <p:nvPr/>
        </p:nvSpPr>
        <p:spPr bwMode="auto">
          <a:xfrm>
            <a:off x="6011863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0" name="Oval 10"/>
          <p:cNvSpPr>
            <a:spLocks noChangeArrowheads="1"/>
          </p:cNvSpPr>
          <p:nvPr/>
        </p:nvSpPr>
        <p:spPr bwMode="auto">
          <a:xfrm>
            <a:off x="3203575" y="328453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1" name="Oval 11"/>
          <p:cNvSpPr>
            <a:spLocks noChangeArrowheads="1"/>
          </p:cNvSpPr>
          <p:nvPr/>
        </p:nvSpPr>
        <p:spPr bwMode="auto">
          <a:xfrm>
            <a:off x="4572000" y="29972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2" name="Oval 12"/>
          <p:cNvSpPr>
            <a:spLocks noChangeArrowheads="1"/>
          </p:cNvSpPr>
          <p:nvPr/>
        </p:nvSpPr>
        <p:spPr bwMode="auto">
          <a:xfrm>
            <a:off x="5292725" y="29972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3" name="Oval 13"/>
          <p:cNvSpPr>
            <a:spLocks noChangeArrowheads="1"/>
          </p:cNvSpPr>
          <p:nvPr/>
        </p:nvSpPr>
        <p:spPr bwMode="auto">
          <a:xfrm>
            <a:off x="2473325" y="411638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4" name="Oval 14"/>
          <p:cNvSpPr>
            <a:spLocks noChangeArrowheads="1"/>
          </p:cNvSpPr>
          <p:nvPr/>
        </p:nvSpPr>
        <p:spPr bwMode="auto">
          <a:xfrm>
            <a:off x="2760663" y="3644900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5" name="Oval 15"/>
          <p:cNvSpPr>
            <a:spLocks noChangeArrowheads="1"/>
          </p:cNvSpPr>
          <p:nvPr/>
        </p:nvSpPr>
        <p:spPr bwMode="auto">
          <a:xfrm>
            <a:off x="4187825" y="332740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6" name="Oval 16"/>
          <p:cNvSpPr>
            <a:spLocks noChangeArrowheads="1"/>
          </p:cNvSpPr>
          <p:nvPr/>
        </p:nvSpPr>
        <p:spPr bwMode="auto">
          <a:xfrm>
            <a:off x="6108700" y="35512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7" name="Oval 17"/>
          <p:cNvSpPr>
            <a:spLocks noChangeArrowheads="1"/>
          </p:cNvSpPr>
          <p:nvPr/>
        </p:nvSpPr>
        <p:spPr bwMode="auto">
          <a:xfrm>
            <a:off x="6429375" y="40179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8" name="Oval 18"/>
          <p:cNvSpPr>
            <a:spLocks noChangeArrowheads="1"/>
          </p:cNvSpPr>
          <p:nvPr/>
        </p:nvSpPr>
        <p:spPr bwMode="auto">
          <a:xfrm>
            <a:off x="4797425" y="307816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19" name="Oval 19"/>
          <p:cNvSpPr>
            <a:spLocks noChangeArrowheads="1"/>
          </p:cNvSpPr>
          <p:nvPr/>
        </p:nvSpPr>
        <p:spPr bwMode="auto">
          <a:xfrm>
            <a:off x="5691188" y="304641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0" name="Oval 20"/>
          <p:cNvSpPr>
            <a:spLocks noChangeArrowheads="1"/>
          </p:cNvSpPr>
          <p:nvPr/>
        </p:nvSpPr>
        <p:spPr bwMode="auto">
          <a:xfrm>
            <a:off x="1835150" y="436562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1" name="Oval 21"/>
          <p:cNvSpPr>
            <a:spLocks noChangeArrowheads="1"/>
          </p:cNvSpPr>
          <p:nvPr/>
        </p:nvSpPr>
        <p:spPr bwMode="auto">
          <a:xfrm>
            <a:off x="6659563" y="42926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2" name="Oval 22"/>
          <p:cNvSpPr>
            <a:spLocks noChangeArrowheads="1"/>
          </p:cNvSpPr>
          <p:nvPr/>
        </p:nvSpPr>
        <p:spPr bwMode="auto">
          <a:xfrm>
            <a:off x="6516688" y="4724400"/>
            <a:ext cx="142875" cy="1444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3" name="Oval 23"/>
          <p:cNvSpPr>
            <a:spLocks noChangeArrowheads="1"/>
          </p:cNvSpPr>
          <p:nvPr/>
        </p:nvSpPr>
        <p:spPr bwMode="auto">
          <a:xfrm>
            <a:off x="5795963" y="5157788"/>
            <a:ext cx="142875" cy="14446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4" name="Oval 24"/>
          <p:cNvSpPr>
            <a:spLocks noChangeArrowheads="1"/>
          </p:cNvSpPr>
          <p:nvPr/>
        </p:nvSpPr>
        <p:spPr bwMode="auto">
          <a:xfrm>
            <a:off x="6205538" y="447198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5" name="Oval 25"/>
          <p:cNvSpPr>
            <a:spLocks noChangeArrowheads="1"/>
          </p:cNvSpPr>
          <p:nvPr/>
        </p:nvSpPr>
        <p:spPr bwMode="auto">
          <a:xfrm>
            <a:off x="6804025" y="479742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6" name="Oval 26"/>
          <p:cNvSpPr>
            <a:spLocks noChangeArrowheads="1"/>
          </p:cNvSpPr>
          <p:nvPr/>
        </p:nvSpPr>
        <p:spPr bwMode="auto">
          <a:xfrm>
            <a:off x="7092950" y="515778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75" name="Freeform 27"/>
          <p:cNvSpPr>
            <a:spLocks/>
          </p:cNvSpPr>
          <p:nvPr/>
        </p:nvSpPr>
        <p:spPr bwMode="auto">
          <a:xfrm>
            <a:off x="4060825" y="2822575"/>
            <a:ext cx="2689225" cy="1428750"/>
          </a:xfrm>
          <a:custGeom>
            <a:avLst/>
            <a:gdLst>
              <a:gd name="T0" fmla="*/ 64 w 1694"/>
              <a:gd name="T1" fmla="*/ 458 h 900"/>
              <a:gd name="T2" fmla="*/ 281 w 1694"/>
              <a:gd name="T3" fmla="*/ 404 h 900"/>
              <a:gd name="T4" fmla="*/ 505 w 1694"/>
              <a:gd name="T5" fmla="*/ 309 h 900"/>
              <a:gd name="T6" fmla="*/ 803 w 1694"/>
              <a:gd name="T7" fmla="*/ 282 h 900"/>
              <a:gd name="T8" fmla="*/ 1074 w 1694"/>
              <a:gd name="T9" fmla="*/ 343 h 900"/>
              <a:gd name="T10" fmla="*/ 1223 w 1694"/>
              <a:gd name="T11" fmla="*/ 519 h 900"/>
              <a:gd name="T12" fmla="*/ 1338 w 1694"/>
              <a:gd name="T13" fmla="*/ 682 h 900"/>
              <a:gd name="T14" fmla="*/ 1427 w 1694"/>
              <a:gd name="T15" fmla="*/ 824 h 900"/>
              <a:gd name="T16" fmla="*/ 1596 w 1694"/>
              <a:gd name="T17" fmla="*/ 899 h 900"/>
              <a:gd name="T18" fmla="*/ 1684 w 1694"/>
              <a:gd name="T19" fmla="*/ 831 h 900"/>
              <a:gd name="T20" fmla="*/ 1657 w 1694"/>
              <a:gd name="T21" fmla="*/ 634 h 900"/>
              <a:gd name="T22" fmla="*/ 1528 w 1694"/>
              <a:gd name="T23" fmla="*/ 424 h 900"/>
              <a:gd name="T24" fmla="*/ 1413 w 1694"/>
              <a:gd name="T25" fmla="*/ 275 h 900"/>
              <a:gd name="T26" fmla="*/ 1162 w 1694"/>
              <a:gd name="T27" fmla="*/ 99 h 900"/>
              <a:gd name="T28" fmla="*/ 945 w 1694"/>
              <a:gd name="T29" fmla="*/ 38 h 900"/>
              <a:gd name="T30" fmla="*/ 701 w 1694"/>
              <a:gd name="T31" fmla="*/ 18 h 900"/>
              <a:gd name="T32" fmla="*/ 485 w 1694"/>
              <a:gd name="T33" fmla="*/ 18 h 900"/>
              <a:gd name="T34" fmla="*/ 166 w 1694"/>
              <a:gd name="T35" fmla="*/ 126 h 900"/>
              <a:gd name="T36" fmla="*/ 17 w 1694"/>
              <a:gd name="T37" fmla="*/ 228 h 900"/>
              <a:gd name="T38" fmla="*/ 64 w 1694"/>
              <a:gd name="T39" fmla="*/ 458 h 900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1694"/>
              <a:gd name="T61" fmla="*/ 0 h 900"/>
              <a:gd name="T62" fmla="*/ 1694 w 1694"/>
              <a:gd name="T63" fmla="*/ 900 h 900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1694" h="900">
                <a:moveTo>
                  <a:pt x="64" y="458"/>
                </a:moveTo>
                <a:cubicBezTo>
                  <a:pt x="108" y="487"/>
                  <a:pt x="208" y="429"/>
                  <a:pt x="281" y="404"/>
                </a:cubicBezTo>
                <a:cubicBezTo>
                  <a:pt x="354" y="379"/>
                  <a:pt x="418" y="329"/>
                  <a:pt x="505" y="309"/>
                </a:cubicBezTo>
                <a:cubicBezTo>
                  <a:pt x="592" y="289"/>
                  <a:pt x="708" y="276"/>
                  <a:pt x="803" y="282"/>
                </a:cubicBezTo>
                <a:cubicBezTo>
                  <a:pt x="898" y="288"/>
                  <a:pt x="1004" y="304"/>
                  <a:pt x="1074" y="343"/>
                </a:cubicBezTo>
                <a:cubicBezTo>
                  <a:pt x="1144" y="382"/>
                  <a:pt x="1179" y="463"/>
                  <a:pt x="1223" y="519"/>
                </a:cubicBezTo>
                <a:cubicBezTo>
                  <a:pt x="1267" y="575"/>
                  <a:pt x="1304" y="631"/>
                  <a:pt x="1338" y="682"/>
                </a:cubicBezTo>
                <a:cubicBezTo>
                  <a:pt x="1372" y="733"/>
                  <a:pt x="1384" y="788"/>
                  <a:pt x="1427" y="824"/>
                </a:cubicBezTo>
                <a:cubicBezTo>
                  <a:pt x="1470" y="860"/>
                  <a:pt x="1553" y="898"/>
                  <a:pt x="1596" y="899"/>
                </a:cubicBezTo>
                <a:cubicBezTo>
                  <a:pt x="1639" y="900"/>
                  <a:pt x="1674" y="875"/>
                  <a:pt x="1684" y="831"/>
                </a:cubicBezTo>
                <a:cubicBezTo>
                  <a:pt x="1694" y="787"/>
                  <a:pt x="1683" y="702"/>
                  <a:pt x="1657" y="634"/>
                </a:cubicBezTo>
                <a:cubicBezTo>
                  <a:pt x="1631" y="566"/>
                  <a:pt x="1569" y="484"/>
                  <a:pt x="1528" y="424"/>
                </a:cubicBezTo>
                <a:cubicBezTo>
                  <a:pt x="1487" y="364"/>
                  <a:pt x="1474" y="329"/>
                  <a:pt x="1413" y="275"/>
                </a:cubicBezTo>
                <a:cubicBezTo>
                  <a:pt x="1352" y="221"/>
                  <a:pt x="1240" y="138"/>
                  <a:pt x="1162" y="99"/>
                </a:cubicBezTo>
                <a:cubicBezTo>
                  <a:pt x="1084" y="60"/>
                  <a:pt x="1022" y="51"/>
                  <a:pt x="945" y="38"/>
                </a:cubicBezTo>
                <a:cubicBezTo>
                  <a:pt x="868" y="25"/>
                  <a:pt x="778" y="21"/>
                  <a:pt x="701" y="18"/>
                </a:cubicBezTo>
                <a:cubicBezTo>
                  <a:pt x="624" y="15"/>
                  <a:pt x="574" y="0"/>
                  <a:pt x="485" y="18"/>
                </a:cubicBezTo>
                <a:cubicBezTo>
                  <a:pt x="396" y="36"/>
                  <a:pt x="244" y="91"/>
                  <a:pt x="166" y="126"/>
                </a:cubicBezTo>
                <a:cubicBezTo>
                  <a:pt x="88" y="161"/>
                  <a:pt x="34" y="173"/>
                  <a:pt x="17" y="228"/>
                </a:cubicBezTo>
                <a:cubicBezTo>
                  <a:pt x="0" y="283"/>
                  <a:pt x="19" y="434"/>
                  <a:pt x="64" y="458"/>
                </a:cubicBezTo>
                <a:close/>
              </a:path>
            </a:pathLst>
          </a:custGeom>
          <a:noFill/>
          <a:ln w="28575" cap="flat" cmpd="sng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628" name="Oval 28"/>
          <p:cNvSpPr>
            <a:spLocks noChangeArrowheads="1"/>
          </p:cNvSpPr>
          <p:nvPr/>
        </p:nvSpPr>
        <p:spPr bwMode="auto">
          <a:xfrm>
            <a:off x="1427163" y="489426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29" name="Oval 29"/>
          <p:cNvSpPr>
            <a:spLocks noChangeArrowheads="1"/>
          </p:cNvSpPr>
          <p:nvPr/>
        </p:nvSpPr>
        <p:spPr bwMode="auto">
          <a:xfrm>
            <a:off x="1760538" y="547687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30" name="Oval 30"/>
          <p:cNvSpPr>
            <a:spLocks noChangeArrowheads="1"/>
          </p:cNvSpPr>
          <p:nvPr/>
        </p:nvSpPr>
        <p:spPr bwMode="auto">
          <a:xfrm>
            <a:off x="2278063" y="53038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31" name="Oval 31"/>
          <p:cNvSpPr>
            <a:spLocks noChangeArrowheads="1"/>
          </p:cNvSpPr>
          <p:nvPr/>
        </p:nvSpPr>
        <p:spPr bwMode="auto">
          <a:xfrm>
            <a:off x="2719388" y="5745163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5632" name="Oval 32"/>
          <p:cNvSpPr>
            <a:spLocks noChangeArrowheads="1"/>
          </p:cNvSpPr>
          <p:nvPr/>
        </p:nvSpPr>
        <p:spPr bwMode="auto">
          <a:xfrm>
            <a:off x="3473450" y="5519738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7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Average time-aware distance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29600" cy="2214562"/>
          </a:xfrm>
        </p:spPr>
        <p:txBody>
          <a:bodyPr/>
          <a:lstStyle/>
          <a:p>
            <a:pPr eaLnBrk="1" hangingPunct="1"/>
            <a:r>
              <a:rPr lang="el-GR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</a:t>
            </a:r>
            <a:r>
              <a:rPr lang="nl-NL" altLang="en-US" i="1" baseline="-250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1</a:t>
            </a:r>
            <a:r>
              <a:rPr lang="nl-NL" altLang="en-US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(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)</a:t>
            </a:r>
            <a:r>
              <a:rPr lang="nl-NL" altLang="en-US" sz="28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nl-NL" altLang="en-US" sz="24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is the position of entity 1 at time 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sz="2800" smtClean="0">
                <a:ea typeface="Arial Unicode MS" panose="020B0604020202020204" pitchFamily="34" charset="-128"/>
                <a:cs typeface="Arial Unicode MS" panose="020B0604020202020204" pitchFamily="34" charset="-128"/>
              </a:rPr>
              <a:t>   </a:t>
            </a:r>
          </a:p>
          <a:p>
            <a:pPr eaLnBrk="1" hangingPunct="1"/>
            <a:r>
              <a:rPr lang="el-GR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</a:t>
            </a:r>
            <a:r>
              <a:rPr lang="nl-NL" altLang="en-US" i="1" baseline="-250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2</a:t>
            </a:r>
            <a:r>
              <a:rPr lang="nl-NL" altLang="en-US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(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 </a:t>
            </a:r>
            <a:r>
              <a:rPr lang="nl-NL" altLang="en-US" b="1" smtClean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+ 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i="1" baseline="-250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shift</a:t>
            </a:r>
            <a:r>
              <a:rPr lang="nl-NL" altLang="en-US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)</a:t>
            </a:r>
            <a:r>
              <a:rPr lang="nl-NL" altLang="en-US" sz="28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nl-NL" altLang="en-US" sz="24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is the position of entity 2 at time 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 </a:t>
            </a:r>
            <a:r>
              <a:rPr lang="nl-NL" altLang="en-US" b="1" smtClean="0">
                <a:latin typeface="Times New Roman" panose="02020603050405020304" pitchFamily="18" charset="0"/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+ 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i="1" baseline="-250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shift</a:t>
            </a:r>
            <a:endParaRPr lang="nl-NL" altLang="en-US" i="1" smtClean="0"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  <a:p>
            <a:pPr eaLnBrk="1" hangingPunct="1"/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i="1" baseline="-250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s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</a:t>
            </a:r>
            <a:r>
              <a:rPr lang="nl-NL" altLang="en-US" sz="24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is the start time; </a:t>
            </a:r>
            <a:r>
              <a:rPr lang="nl-NL" altLang="en-US" i="1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T</a:t>
            </a:r>
            <a:r>
              <a:rPr lang="nl-NL" altLang="en-US" sz="2400" smtClean="0">
                <a:ea typeface="Arial Unicode MS" panose="020B0604020202020204" pitchFamily="34" charset="-128"/>
                <a:cs typeface="Arial Unicode MS" panose="020B0604020202020204" pitchFamily="34" charset="-128"/>
                <a:sym typeface="Symbol" panose="05050102010706020507" pitchFamily="18" charset="2"/>
              </a:rPr>
              <a:t> is the duration</a:t>
            </a:r>
            <a:endParaRPr lang="el-GR" altLang="en-US" sz="2400" smtClean="0">
              <a:ea typeface="Arial Unicode MS" panose="020B0604020202020204" pitchFamily="34" charset="-128"/>
              <a:cs typeface="Arial Unicode MS" panose="020B0604020202020204" pitchFamily="34" charset="-128"/>
              <a:sym typeface="Symbol" panose="05050102010706020507" pitchFamily="18" charset="2"/>
            </a:endParaRP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1917700" y="3933825"/>
          <a:ext cx="5297488" cy="230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Equation" r:id="rId3" imgW="1549080" imgH="672840" progId="Equation.3">
                  <p:embed/>
                </p:oleObj>
              </mc:Choice>
              <mc:Fallback>
                <p:oleObj name="Equation" r:id="rId3" imgW="1549080" imgH="6728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7700" y="3933825"/>
                        <a:ext cx="5297488" cy="230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Subtrajectory similarity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484313"/>
            <a:ext cx="4402138" cy="4525962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Simplest version:</a:t>
            </a:r>
            <a:br>
              <a:rPr lang="en-US" altLang="en-US" sz="2400" smtClean="0"/>
            </a:br>
            <a:r>
              <a:rPr lang="en-US" altLang="en-US" sz="2400" smtClean="0"/>
              <a:t>same starting times of subtrajectory (but unknown), duration </a:t>
            </a:r>
            <a:r>
              <a:rPr lang="en-US" altLang="en-US" sz="2400" i="1" smtClean="0"/>
              <a:t>T</a:t>
            </a:r>
            <a:r>
              <a:rPr lang="en-US" altLang="en-US" sz="2400" smtClean="0"/>
              <a:t> given, can be solved in linear time</a:t>
            </a:r>
          </a:p>
          <a:p>
            <a:pPr eaLnBrk="1" hangingPunct="1"/>
            <a:r>
              <a:rPr lang="en-US" altLang="en-US" sz="2400" smtClean="0"/>
              <a:t>Idea: increase </a:t>
            </a:r>
            <a:r>
              <a:rPr lang="en-US" altLang="en-US" i="1" smtClean="0"/>
              <a:t>t</a:t>
            </a:r>
            <a:r>
              <a:rPr lang="en-US" altLang="en-US" i="1" baseline="-25000" smtClean="0"/>
              <a:t>s</a:t>
            </a:r>
            <a:r>
              <a:rPr lang="en-US" altLang="en-US" sz="2400" i="1" baseline="-25000" smtClean="0"/>
              <a:t>  </a:t>
            </a:r>
            <a:r>
              <a:rPr lang="en-US" altLang="en-US" sz="2400" smtClean="0"/>
              <a:t>to</a:t>
            </a:r>
            <a:br>
              <a:rPr lang="en-US" altLang="en-US" sz="2400" smtClean="0"/>
            </a:br>
            <a:r>
              <a:rPr lang="en-US" altLang="en-US" sz="2400" smtClean="0"/>
              <a:t>perform a scan over</a:t>
            </a:r>
            <a:br>
              <a:rPr lang="en-US" altLang="en-US" sz="2400" smtClean="0"/>
            </a:br>
            <a:r>
              <a:rPr lang="en-US" altLang="en-US" sz="2400" smtClean="0"/>
              <a:t>the trajectories</a:t>
            </a:r>
          </a:p>
        </p:txBody>
      </p:sp>
      <p:sp>
        <p:nvSpPr>
          <p:cNvPr id="2053" name="Line 4"/>
          <p:cNvSpPr>
            <a:spLocks noChangeShapeType="1"/>
          </p:cNvSpPr>
          <p:nvPr/>
        </p:nvSpPr>
        <p:spPr bwMode="auto">
          <a:xfrm>
            <a:off x="6292850" y="6157913"/>
            <a:ext cx="14288" cy="1619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4" name="Line 5"/>
          <p:cNvSpPr>
            <a:spLocks noChangeShapeType="1"/>
          </p:cNvSpPr>
          <p:nvPr/>
        </p:nvSpPr>
        <p:spPr bwMode="auto">
          <a:xfrm>
            <a:off x="6707188" y="5986463"/>
            <a:ext cx="161925" cy="9048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5" name="Line 6"/>
          <p:cNvSpPr>
            <a:spLocks noChangeShapeType="1"/>
          </p:cNvSpPr>
          <p:nvPr/>
        </p:nvSpPr>
        <p:spPr bwMode="auto">
          <a:xfrm>
            <a:off x="6519863" y="6075363"/>
            <a:ext cx="85725" cy="119062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6" name="Line 7"/>
          <p:cNvSpPr>
            <a:spLocks noChangeShapeType="1"/>
          </p:cNvSpPr>
          <p:nvPr/>
        </p:nvSpPr>
        <p:spPr bwMode="auto">
          <a:xfrm>
            <a:off x="8389938" y="3678238"/>
            <a:ext cx="157162" cy="195262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7" name="Line 8"/>
          <p:cNvSpPr>
            <a:spLocks noChangeShapeType="1"/>
          </p:cNvSpPr>
          <p:nvPr/>
        </p:nvSpPr>
        <p:spPr bwMode="auto">
          <a:xfrm>
            <a:off x="7764463" y="4310063"/>
            <a:ext cx="271462" cy="2286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8" name="Line 9"/>
          <p:cNvSpPr>
            <a:spLocks noChangeShapeType="1"/>
          </p:cNvSpPr>
          <p:nvPr/>
        </p:nvSpPr>
        <p:spPr bwMode="auto">
          <a:xfrm flipV="1">
            <a:off x="6051550" y="4687888"/>
            <a:ext cx="1476375" cy="2571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59" name="Line 10"/>
          <p:cNvSpPr>
            <a:spLocks noChangeShapeType="1"/>
          </p:cNvSpPr>
          <p:nvPr/>
        </p:nvSpPr>
        <p:spPr bwMode="auto">
          <a:xfrm flipV="1">
            <a:off x="5648325" y="5251450"/>
            <a:ext cx="142875" cy="309563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0" name="Line 11"/>
          <p:cNvSpPr>
            <a:spLocks noChangeShapeType="1"/>
          </p:cNvSpPr>
          <p:nvPr/>
        </p:nvSpPr>
        <p:spPr bwMode="auto">
          <a:xfrm flipH="1">
            <a:off x="5935663" y="6272213"/>
            <a:ext cx="80962" cy="21907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1" name="Line 12"/>
          <p:cNvSpPr>
            <a:spLocks noChangeShapeType="1"/>
          </p:cNvSpPr>
          <p:nvPr/>
        </p:nvSpPr>
        <p:spPr bwMode="auto">
          <a:xfrm flipV="1">
            <a:off x="6951663" y="5911850"/>
            <a:ext cx="290512" cy="9525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2" name="Line 13"/>
          <p:cNvSpPr>
            <a:spLocks noChangeShapeType="1"/>
          </p:cNvSpPr>
          <p:nvPr/>
        </p:nvSpPr>
        <p:spPr bwMode="auto">
          <a:xfrm>
            <a:off x="5897563" y="4343400"/>
            <a:ext cx="400050" cy="2667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3" name="Line 14"/>
          <p:cNvSpPr>
            <a:spLocks noChangeShapeType="1"/>
          </p:cNvSpPr>
          <p:nvPr/>
        </p:nvSpPr>
        <p:spPr bwMode="auto">
          <a:xfrm>
            <a:off x="4146550" y="4568825"/>
            <a:ext cx="119063" cy="176213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4" name="Line 15"/>
          <p:cNvSpPr>
            <a:spLocks noChangeShapeType="1"/>
          </p:cNvSpPr>
          <p:nvPr/>
        </p:nvSpPr>
        <p:spPr bwMode="auto">
          <a:xfrm>
            <a:off x="4805363" y="4084638"/>
            <a:ext cx="38100" cy="147637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065" name="Group 16"/>
          <p:cNvGrpSpPr>
            <a:grpSpLocks/>
          </p:cNvGrpSpPr>
          <p:nvPr/>
        </p:nvGrpSpPr>
        <p:grpSpPr bwMode="auto">
          <a:xfrm>
            <a:off x="4070350" y="3608388"/>
            <a:ext cx="4391025" cy="2954337"/>
            <a:chOff x="1066" y="1842"/>
            <a:chExt cx="2766" cy="1861"/>
          </a:xfrm>
        </p:grpSpPr>
        <p:sp>
          <p:nvSpPr>
            <p:cNvPr id="2077" name="Freeform 17"/>
            <p:cNvSpPr>
              <a:spLocks/>
            </p:cNvSpPr>
            <p:nvPr/>
          </p:nvSpPr>
          <p:spPr bwMode="auto">
            <a:xfrm>
              <a:off x="1111" y="1888"/>
              <a:ext cx="2676" cy="1769"/>
            </a:xfrm>
            <a:custGeom>
              <a:avLst/>
              <a:gdLst>
                <a:gd name="T0" fmla="*/ 0 w 2676"/>
                <a:gd name="T1" fmla="*/ 544 h 1769"/>
                <a:gd name="T2" fmla="*/ 454 w 2676"/>
                <a:gd name="T3" fmla="*/ 363 h 1769"/>
                <a:gd name="T4" fmla="*/ 1361 w 2676"/>
                <a:gd name="T5" fmla="*/ 590 h 1769"/>
                <a:gd name="T6" fmla="*/ 1950 w 2676"/>
                <a:gd name="T7" fmla="*/ 1406 h 1769"/>
                <a:gd name="T8" fmla="*/ 1134 w 2676"/>
                <a:gd name="T9" fmla="*/ 1769 h 1769"/>
                <a:gd name="T10" fmla="*/ 953 w 2676"/>
                <a:gd name="T11" fmla="*/ 1179 h 1769"/>
                <a:gd name="T12" fmla="*/ 2132 w 2676"/>
                <a:gd name="T13" fmla="*/ 635 h 1769"/>
                <a:gd name="T14" fmla="*/ 2449 w 2676"/>
                <a:gd name="T15" fmla="*/ 544 h 1769"/>
                <a:gd name="T16" fmla="*/ 2676 w 2676"/>
                <a:gd name="T17" fmla="*/ 0 h 176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76"/>
                <a:gd name="T28" fmla="*/ 0 h 1769"/>
                <a:gd name="T29" fmla="*/ 2676 w 2676"/>
                <a:gd name="T30" fmla="*/ 1769 h 176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76" h="1769">
                  <a:moveTo>
                    <a:pt x="0" y="544"/>
                  </a:moveTo>
                  <a:lnTo>
                    <a:pt x="454" y="363"/>
                  </a:lnTo>
                  <a:lnTo>
                    <a:pt x="1361" y="590"/>
                  </a:lnTo>
                  <a:lnTo>
                    <a:pt x="1950" y="1406"/>
                  </a:lnTo>
                  <a:lnTo>
                    <a:pt x="1134" y="1769"/>
                  </a:lnTo>
                  <a:lnTo>
                    <a:pt x="953" y="1179"/>
                  </a:lnTo>
                  <a:lnTo>
                    <a:pt x="2132" y="635"/>
                  </a:lnTo>
                  <a:lnTo>
                    <a:pt x="2449" y="544"/>
                  </a:lnTo>
                  <a:lnTo>
                    <a:pt x="2676" y="0"/>
                  </a:ln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none" w="med" len="med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78" name="Oval 18"/>
            <p:cNvSpPr>
              <a:spLocks noChangeArrowheads="1"/>
            </p:cNvSpPr>
            <p:nvPr/>
          </p:nvSpPr>
          <p:spPr bwMode="auto">
            <a:xfrm>
              <a:off x="1066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79" name="Oval 19"/>
            <p:cNvSpPr>
              <a:spLocks noChangeArrowheads="1"/>
            </p:cNvSpPr>
            <p:nvPr/>
          </p:nvSpPr>
          <p:spPr bwMode="auto">
            <a:xfrm>
              <a:off x="1519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0" name="Oval 20"/>
            <p:cNvSpPr>
              <a:spLocks noChangeArrowheads="1"/>
            </p:cNvSpPr>
            <p:nvPr/>
          </p:nvSpPr>
          <p:spPr bwMode="auto">
            <a:xfrm>
              <a:off x="2426" y="243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1" name="Oval 21"/>
            <p:cNvSpPr>
              <a:spLocks noChangeArrowheads="1"/>
            </p:cNvSpPr>
            <p:nvPr/>
          </p:nvSpPr>
          <p:spPr bwMode="auto">
            <a:xfrm>
              <a:off x="3016" y="3249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2" name="Oval 22"/>
            <p:cNvSpPr>
              <a:spLocks noChangeArrowheads="1"/>
            </p:cNvSpPr>
            <p:nvPr/>
          </p:nvSpPr>
          <p:spPr bwMode="auto">
            <a:xfrm>
              <a:off x="2200" y="361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3" name="Oval 23"/>
            <p:cNvSpPr>
              <a:spLocks noChangeArrowheads="1"/>
            </p:cNvSpPr>
            <p:nvPr/>
          </p:nvSpPr>
          <p:spPr bwMode="auto">
            <a:xfrm>
              <a:off x="3742" y="184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4" name="Oval 24"/>
            <p:cNvSpPr>
              <a:spLocks noChangeArrowheads="1"/>
            </p:cNvSpPr>
            <p:nvPr/>
          </p:nvSpPr>
          <p:spPr bwMode="auto">
            <a:xfrm>
              <a:off x="3198" y="2478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5" name="Oval 25"/>
            <p:cNvSpPr>
              <a:spLocks noChangeArrowheads="1"/>
            </p:cNvSpPr>
            <p:nvPr/>
          </p:nvSpPr>
          <p:spPr bwMode="auto">
            <a:xfrm>
              <a:off x="2018" y="3022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86" name="Oval 26"/>
            <p:cNvSpPr>
              <a:spLocks noChangeArrowheads="1"/>
            </p:cNvSpPr>
            <p:nvPr/>
          </p:nvSpPr>
          <p:spPr bwMode="auto">
            <a:xfrm>
              <a:off x="3515" y="2387"/>
              <a:ext cx="90" cy="9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en-US" altLang="en-US"/>
            </a:p>
          </p:txBody>
        </p:sp>
      </p:grpSp>
      <p:sp>
        <p:nvSpPr>
          <p:cNvPr id="2066" name="Freeform 27"/>
          <p:cNvSpPr>
            <a:spLocks/>
          </p:cNvSpPr>
          <p:nvPr/>
        </p:nvSpPr>
        <p:spPr bwMode="auto">
          <a:xfrm>
            <a:off x="4284663" y="3860800"/>
            <a:ext cx="4256087" cy="2401888"/>
          </a:xfrm>
          <a:custGeom>
            <a:avLst/>
            <a:gdLst>
              <a:gd name="T0" fmla="*/ 0 w 2681"/>
              <a:gd name="T1" fmla="*/ 560 h 1513"/>
              <a:gd name="T2" fmla="*/ 317 w 2681"/>
              <a:gd name="T3" fmla="*/ 107 h 1513"/>
              <a:gd name="T4" fmla="*/ 998 w 2681"/>
              <a:gd name="T5" fmla="*/ 288 h 1513"/>
              <a:gd name="T6" fmla="*/ 1678 w 2681"/>
              <a:gd name="T7" fmla="*/ 1286 h 1513"/>
              <a:gd name="T8" fmla="*/ 1088 w 2681"/>
              <a:gd name="T9" fmla="*/ 1513 h 1513"/>
              <a:gd name="T10" fmla="*/ 937 w 2681"/>
              <a:gd name="T11" fmla="*/ 874 h 1513"/>
              <a:gd name="T12" fmla="*/ 1108 w 2681"/>
              <a:gd name="T13" fmla="*/ 698 h 1513"/>
              <a:gd name="T14" fmla="*/ 2193 w 2681"/>
              <a:gd name="T15" fmla="*/ 291 h 1513"/>
              <a:gd name="T16" fmla="*/ 2681 w 2681"/>
              <a:gd name="T17" fmla="*/ 0 h 151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681"/>
              <a:gd name="T28" fmla="*/ 0 h 1513"/>
              <a:gd name="T29" fmla="*/ 2681 w 2681"/>
              <a:gd name="T30" fmla="*/ 1513 h 151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681" h="1513">
                <a:moveTo>
                  <a:pt x="0" y="560"/>
                </a:moveTo>
                <a:lnTo>
                  <a:pt x="317" y="107"/>
                </a:lnTo>
                <a:lnTo>
                  <a:pt x="998" y="288"/>
                </a:lnTo>
                <a:lnTo>
                  <a:pt x="1678" y="1286"/>
                </a:lnTo>
                <a:lnTo>
                  <a:pt x="1088" y="1513"/>
                </a:lnTo>
                <a:lnTo>
                  <a:pt x="937" y="874"/>
                </a:lnTo>
                <a:lnTo>
                  <a:pt x="1108" y="698"/>
                </a:lnTo>
                <a:lnTo>
                  <a:pt x="2193" y="291"/>
                </a:lnTo>
                <a:lnTo>
                  <a:pt x="2681" y="0"/>
                </a:lnTo>
              </a:path>
            </a:pathLst>
          </a:custGeom>
          <a:noFill/>
          <a:ln w="19050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67" name="Oval 28"/>
          <p:cNvSpPr>
            <a:spLocks noChangeArrowheads="1"/>
          </p:cNvSpPr>
          <p:nvPr/>
        </p:nvSpPr>
        <p:spPr bwMode="auto">
          <a:xfrm>
            <a:off x="4214813" y="468947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68" name="Oval 29"/>
          <p:cNvSpPr>
            <a:spLocks noChangeArrowheads="1"/>
          </p:cNvSpPr>
          <p:nvPr/>
        </p:nvSpPr>
        <p:spPr bwMode="auto">
          <a:xfrm>
            <a:off x="4719638" y="3968750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69" name="Oval 30"/>
          <p:cNvSpPr>
            <a:spLocks noChangeArrowheads="1"/>
          </p:cNvSpPr>
          <p:nvPr/>
        </p:nvSpPr>
        <p:spPr bwMode="auto">
          <a:xfrm>
            <a:off x="5799138" y="4257675"/>
            <a:ext cx="144462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0" name="Oval 31"/>
          <p:cNvSpPr>
            <a:spLocks noChangeArrowheads="1"/>
          </p:cNvSpPr>
          <p:nvPr/>
        </p:nvSpPr>
        <p:spPr bwMode="auto">
          <a:xfrm>
            <a:off x="6880225" y="5840413"/>
            <a:ext cx="144463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1" name="Oval 32"/>
          <p:cNvSpPr>
            <a:spLocks noChangeArrowheads="1"/>
          </p:cNvSpPr>
          <p:nvPr/>
        </p:nvSpPr>
        <p:spPr bwMode="auto">
          <a:xfrm>
            <a:off x="5943600" y="62007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2" name="Oval 33"/>
          <p:cNvSpPr>
            <a:spLocks noChangeArrowheads="1"/>
          </p:cNvSpPr>
          <p:nvPr/>
        </p:nvSpPr>
        <p:spPr bwMode="auto">
          <a:xfrm>
            <a:off x="5711825" y="518160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3" name="Oval 34"/>
          <p:cNvSpPr>
            <a:spLocks noChangeArrowheads="1"/>
          </p:cNvSpPr>
          <p:nvPr/>
        </p:nvSpPr>
        <p:spPr bwMode="auto">
          <a:xfrm>
            <a:off x="7702550" y="4244975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4" name="Oval 35"/>
          <p:cNvSpPr>
            <a:spLocks noChangeArrowheads="1"/>
          </p:cNvSpPr>
          <p:nvPr/>
        </p:nvSpPr>
        <p:spPr bwMode="auto">
          <a:xfrm>
            <a:off x="5976938" y="4872038"/>
            <a:ext cx="144462" cy="144462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75" name="Oval 36"/>
          <p:cNvSpPr>
            <a:spLocks noChangeArrowheads="1"/>
          </p:cNvSpPr>
          <p:nvPr/>
        </p:nvSpPr>
        <p:spPr bwMode="auto">
          <a:xfrm>
            <a:off x="8461375" y="3797300"/>
            <a:ext cx="144463" cy="144463"/>
          </a:xfrm>
          <a:prstGeom prst="ellipse">
            <a:avLst/>
          </a:prstGeom>
          <a:solidFill>
            <a:srgbClr val="C63E7C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graphicFrame>
        <p:nvGraphicFramePr>
          <p:cNvPr id="2050" name="Object 37"/>
          <p:cNvGraphicFramePr>
            <a:graphicFrameLocks noChangeAspect="1"/>
          </p:cNvGraphicFramePr>
          <p:nvPr>
            <p:ph sz="half" idx="2"/>
          </p:nvPr>
        </p:nvGraphicFramePr>
        <p:xfrm>
          <a:off x="5148263" y="1557338"/>
          <a:ext cx="273685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3" imgW="1307880" imgH="685800" progId="Equation.3">
                  <p:embed/>
                </p:oleObj>
              </mc:Choice>
              <mc:Fallback>
                <p:oleObj name="Equation" r:id="rId3" imgW="1307880" imgH="685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1557338"/>
                        <a:ext cx="2736850" cy="1435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6" name="Text Box 39"/>
          <p:cNvSpPr txBox="1">
            <a:spLocks noChangeArrowheads="1"/>
          </p:cNvSpPr>
          <p:nvPr/>
        </p:nvSpPr>
        <p:spPr bwMode="auto">
          <a:xfrm>
            <a:off x="5157788" y="3068638"/>
            <a:ext cx="30146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minimize with fixed </a:t>
            </a:r>
            <a:r>
              <a:rPr lang="en-US" altLang="en-US" sz="2400" i="1"/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Subtrajectory similarity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507413" cy="18002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The problem becomes: Find </a:t>
            </a:r>
            <a:r>
              <a:rPr lang="en-US" altLang="en-US" i="1" smtClean="0"/>
              <a:t>t</a:t>
            </a:r>
            <a:r>
              <a:rPr lang="en-US" altLang="en-US" i="1" baseline="-25000" smtClean="0"/>
              <a:t>s</a:t>
            </a:r>
            <a:r>
              <a:rPr lang="en-US" altLang="en-US" sz="2400" smtClean="0"/>
              <a:t> such that the area below the graph from </a:t>
            </a:r>
            <a:r>
              <a:rPr lang="en-US" altLang="en-US" i="1" smtClean="0"/>
              <a:t>t</a:t>
            </a:r>
            <a:r>
              <a:rPr lang="en-US" altLang="en-US" i="1" baseline="-25000" smtClean="0"/>
              <a:t>s</a:t>
            </a:r>
            <a:r>
              <a:rPr lang="en-US" altLang="en-US" sz="2400" smtClean="0"/>
              <a:t> to </a:t>
            </a:r>
            <a:r>
              <a:rPr lang="en-US" altLang="en-US" i="1" smtClean="0"/>
              <a:t>t</a:t>
            </a:r>
            <a:r>
              <a:rPr lang="en-US" altLang="en-US" i="1" baseline="-25000" smtClean="0"/>
              <a:t>s</a:t>
            </a:r>
            <a:r>
              <a:rPr lang="en-US" altLang="en-US" sz="2400" smtClean="0"/>
              <a:t>+</a:t>
            </a:r>
            <a:r>
              <a:rPr lang="en-US" altLang="en-US" sz="2400" i="1" smtClean="0"/>
              <a:t>T</a:t>
            </a:r>
            <a:r>
              <a:rPr lang="en-US" altLang="en-US" sz="2400" smtClean="0"/>
              <a:t> is minimum</a:t>
            </a:r>
          </a:p>
          <a:p>
            <a:pPr eaLnBrk="1" hangingPunct="1"/>
            <a:r>
              <a:rPr lang="en-US" altLang="en-US" sz="2400" smtClean="0"/>
              <a:t>Between two endpoints, the graph is a hyperbolic function</a:t>
            </a:r>
          </a:p>
        </p:txBody>
      </p:sp>
      <p:sp>
        <p:nvSpPr>
          <p:cNvPr id="26628" name="Freeform 4"/>
          <p:cNvSpPr>
            <a:spLocks/>
          </p:cNvSpPr>
          <p:nvPr/>
        </p:nvSpPr>
        <p:spPr bwMode="auto">
          <a:xfrm>
            <a:off x="2484438" y="3716338"/>
            <a:ext cx="4248150" cy="2449512"/>
          </a:xfrm>
          <a:custGeom>
            <a:avLst/>
            <a:gdLst>
              <a:gd name="T0" fmla="*/ 0 w 2676"/>
              <a:gd name="T1" fmla="*/ 0 h 1543"/>
              <a:gd name="T2" fmla="*/ 0 w 2676"/>
              <a:gd name="T3" fmla="*/ 1543 h 1543"/>
              <a:gd name="T4" fmla="*/ 2676 w 2676"/>
              <a:gd name="T5" fmla="*/ 1543 h 1543"/>
              <a:gd name="T6" fmla="*/ 0 60000 65536"/>
              <a:gd name="T7" fmla="*/ 0 60000 65536"/>
              <a:gd name="T8" fmla="*/ 0 60000 65536"/>
              <a:gd name="T9" fmla="*/ 0 w 2676"/>
              <a:gd name="T10" fmla="*/ 0 h 1543"/>
              <a:gd name="T11" fmla="*/ 2676 w 2676"/>
              <a:gd name="T12" fmla="*/ 1543 h 15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76" h="1543">
                <a:moveTo>
                  <a:pt x="0" y="0"/>
                </a:moveTo>
                <a:lnTo>
                  <a:pt x="0" y="1543"/>
                </a:lnTo>
                <a:lnTo>
                  <a:pt x="2676" y="1543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29" name="Line 5"/>
          <p:cNvSpPr>
            <a:spLocks noChangeShapeType="1"/>
          </p:cNvSpPr>
          <p:nvPr/>
        </p:nvSpPr>
        <p:spPr bwMode="auto">
          <a:xfrm>
            <a:off x="313213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0" name="Line 6"/>
          <p:cNvSpPr>
            <a:spLocks noChangeShapeType="1"/>
          </p:cNvSpPr>
          <p:nvPr/>
        </p:nvSpPr>
        <p:spPr bwMode="auto">
          <a:xfrm>
            <a:off x="37084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1" name="Line 7"/>
          <p:cNvSpPr>
            <a:spLocks noChangeShapeType="1"/>
          </p:cNvSpPr>
          <p:nvPr/>
        </p:nvSpPr>
        <p:spPr bwMode="auto">
          <a:xfrm>
            <a:off x="39243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2" name="Line 8"/>
          <p:cNvSpPr>
            <a:spLocks noChangeShapeType="1"/>
          </p:cNvSpPr>
          <p:nvPr/>
        </p:nvSpPr>
        <p:spPr bwMode="auto">
          <a:xfrm>
            <a:off x="464343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3" name="Line 9"/>
          <p:cNvSpPr>
            <a:spLocks noChangeShapeType="1"/>
          </p:cNvSpPr>
          <p:nvPr/>
        </p:nvSpPr>
        <p:spPr bwMode="auto">
          <a:xfrm>
            <a:off x="50038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4" name="Line 10"/>
          <p:cNvSpPr>
            <a:spLocks noChangeShapeType="1"/>
          </p:cNvSpPr>
          <p:nvPr/>
        </p:nvSpPr>
        <p:spPr bwMode="auto">
          <a:xfrm>
            <a:off x="56515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5" name="Line 11"/>
          <p:cNvSpPr>
            <a:spLocks noChangeShapeType="1"/>
          </p:cNvSpPr>
          <p:nvPr/>
        </p:nvSpPr>
        <p:spPr bwMode="auto">
          <a:xfrm>
            <a:off x="5940425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6" name="Line 12"/>
          <p:cNvSpPr>
            <a:spLocks noChangeShapeType="1"/>
          </p:cNvSpPr>
          <p:nvPr/>
        </p:nvSpPr>
        <p:spPr bwMode="auto">
          <a:xfrm>
            <a:off x="608488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7" name="Line 13"/>
          <p:cNvSpPr>
            <a:spLocks noChangeShapeType="1"/>
          </p:cNvSpPr>
          <p:nvPr/>
        </p:nvSpPr>
        <p:spPr bwMode="auto">
          <a:xfrm>
            <a:off x="651668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8" name="Freeform 14"/>
          <p:cNvSpPr>
            <a:spLocks/>
          </p:cNvSpPr>
          <p:nvPr/>
        </p:nvSpPr>
        <p:spPr bwMode="auto">
          <a:xfrm>
            <a:off x="2484438" y="4581525"/>
            <a:ext cx="647700" cy="371475"/>
          </a:xfrm>
          <a:custGeom>
            <a:avLst/>
            <a:gdLst>
              <a:gd name="T0" fmla="*/ 0 w 408"/>
              <a:gd name="T1" fmla="*/ 0 h 234"/>
              <a:gd name="T2" fmla="*/ 181 w 408"/>
              <a:gd name="T3" fmla="*/ 227 h 234"/>
              <a:gd name="T4" fmla="*/ 408 w 408"/>
              <a:gd name="T5" fmla="*/ 45 h 234"/>
              <a:gd name="T6" fmla="*/ 0 60000 65536"/>
              <a:gd name="T7" fmla="*/ 0 60000 65536"/>
              <a:gd name="T8" fmla="*/ 0 60000 65536"/>
              <a:gd name="T9" fmla="*/ 0 w 408"/>
              <a:gd name="T10" fmla="*/ 0 h 234"/>
              <a:gd name="T11" fmla="*/ 408 w 408"/>
              <a:gd name="T12" fmla="*/ 234 h 2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234">
                <a:moveTo>
                  <a:pt x="0" y="0"/>
                </a:moveTo>
                <a:cubicBezTo>
                  <a:pt x="56" y="110"/>
                  <a:pt x="113" y="220"/>
                  <a:pt x="181" y="227"/>
                </a:cubicBezTo>
                <a:cubicBezTo>
                  <a:pt x="249" y="234"/>
                  <a:pt x="328" y="139"/>
                  <a:pt x="408" y="4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39" name="Freeform 15"/>
          <p:cNvSpPr>
            <a:spLocks/>
          </p:cNvSpPr>
          <p:nvPr/>
        </p:nvSpPr>
        <p:spPr bwMode="auto">
          <a:xfrm>
            <a:off x="3132138" y="4365625"/>
            <a:ext cx="576262" cy="406400"/>
          </a:xfrm>
          <a:custGeom>
            <a:avLst/>
            <a:gdLst>
              <a:gd name="T0" fmla="*/ 0 w 363"/>
              <a:gd name="T1" fmla="*/ 181 h 256"/>
              <a:gd name="T2" fmla="*/ 136 w 363"/>
              <a:gd name="T3" fmla="*/ 226 h 256"/>
              <a:gd name="T4" fmla="*/ 363 w 363"/>
              <a:gd name="T5" fmla="*/ 0 h 256"/>
              <a:gd name="T6" fmla="*/ 0 60000 65536"/>
              <a:gd name="T7" fmla="*/ 0 60000 65536"/>
              <a:gd name="T8" fmla="*/ 0 60000 65536"/>
              <a:gd name="T9" fmla="*/ 0 w 363"/>
              <a:gd name="T10" fmla="*/ 0 h 256"/>
              <a:gd name="T11" fmla="*/ 363 w 363"/>
              <a:gd name="T12" fmla="*/ 256 h 2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" h="256">
                <a:moveTo>
                  <a:pt x="0" y="181"/>
                </a:moveTo>
                <a:cubicBezTo>
                  <a:pt x="38" y="218"/>
                  <a:pt x="76" y="256"/>
                  <a:pt x="136" y="226"/>
                </a:cubicBezTo>
                <a:cubicBezTo>
                  <a:pt x="196" y="196"/>
                  <a:pt x="279" y="98"/>
                  <a:pt x="363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0" name="Freeform 16"/>
          <p:cNvSpPr>
            <a:spLocks/>
          </p:cNvSpPr>
          <p:nvPr/>
        </p:nvSpPr>
        <p:spPr bwMode="auto">
          <a:xfrm>
            <a:off x="3708400" y="4365625"/>
            <a:ext cx="215900" cy="252413"/>
          </a:xfrm>
          <a:custGeom>
            <a:avLst/>
            <a:gdLst>
              <a:gd name="T0" fmla="*/ 0 w 136"/>
              <a:gd name="T1" fmla="*/ 0 h 159"/>
              <a:gd name="T2" fmla="*/ 45 w 136"/>
              <a:gd name="T3" fmla="*/ 136 h 159"/>
              <a:gd name="T4" fmla="*/ 136 w 136"/>
              <a:gd name="T5" fmla="*/ 136 h 159"/>
              <a:gd name="T6" fmla="*/ 0 60000 65536"/>
              <a:gd name="T7" fmla="*/ 0 60000 65536"/>
              <a:gd name="T8" fmla="*/ 0 60000 65536"/>
              <a:gd name="T9" fmla="*/ 0 w 136"/>
              <a:gd name="T10" fmla="*/ 0 h 159"/>
              <a:gd name="T11" fmla="*/ 136 w 136"/>
              <a:gd name="T12" fmla="*/ 159 h 1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159">
                <a:moveTo>
                  <a:pt x="0" y="0"/>
                </a:moveTo>
                <a:cubicBezTo>
                  <a:pt x="11" y="56"/>
                  <a:pt x="22" y="113"/>
                  <a:pt x="45" y="136"/>
                </a:cubicBezTo>
                <a:cubicBezTo>
                  <a:pt x="68" y="159"/>
                  <a:pt x="102" y="147"/>
                  <a:pt x="136" y="1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1" name="Freeform 17"/>
          <p:cNvSpPr>
            <a:spLocks/>
          </p:cNvSpPr>
          <p:nvPr/>
        </p:nvSpPr>
        <p:spPr bwMode="auto">
          <a:xfrm>
            <a:off x="3924300" y="4581525"/>
            <a:ext cx="719138" cy="1008063"/>
          </a:xfrm>
          <a:custGeom>
            <a:avLst/>
            <a:gdLst>
              <a:gd name="T0" fmla="*/ 0 w 453"/>
              <a:gd name="T1" fmla="*/ 0 h 635"/>
              <a:gd name="T2" fmla="*/ 181 w 453"/>
              <a:gd name="T3" fmla="*/ 453 h 635"/>
              <a:gd name="T4" fmla="*/ 453 w 453"/>
              <a:gd name="T5" fmla="*/ 635 h 635"/>
              <a:gd name="T6" fmla="*/ 0 60000 65536"/>
              <a:gd name="T7" fmla="*/ 0 60000 65536"/>
              <a:gd name="T8" fmla="*/ 0 60000 65536"/>
              <a:gd name="T9" fmla="*/ 0 w 453"/>
              <a:gd name="T10" fmla="*/ 0 h 635"/>
              <a:gd name="T11" fmla="*/ 453 w 453"/>
              <a:gd name="T12" fmla="*/ 635 h 6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3" h="635">
                <a:moveTo>
                  <a:pt x="0" y="0"/>
                </a:moveTo>
                <a:cubicBezTo>
                  <a:pt x="53" y="173"/>
                  <a:pt x="106" y="347"/>
                  <a:pt x="181" y="453"/>
                </a:cubicBezTo>
                <a:cubicBezTo>
                  <a:pt x="256" y="559"/>
                  <a:pt x="354" y="597"/>
                  <a:pt x="453" y="63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2" name="Freeform 19"/>
          <p:cNvSpPr>
            <a:spLocks/>
          </p:cNvSpPr>
          <p:nvPr/>
        </p:nvSpPr>
        <p:spPr bwMode="auto">
          <a:xfrm>
            <a:off x="4643438" y="5445125"/>
            <a:ext cx="360362" cy="239713"/>
          </a:xfrm>
          <a:custGeom>
            <a:avLst/>
            <a:gdLst>
              <a:gd name="T0" fmla="*/ 0 w 227"/>
              <a:gd name="T1" fmla="*/ 91 h 151"/>
              <a:gd name="T2" fmla="*/ 91 w 227"/>
              <a:gd name="T3" fmla="*/ 136 h 151"/>
              <a:gd name="T4" fmla="*/ 227 w 227"/>
              <a:gd name="T5" fmla="*/ 0 h 151"/>
              <a:gd name="T6" fmla="*/ 0 60000 65536"/>
              <a:gd name="T7" fmla="*/ 0 60000 65536"/>
              <a:gd name="T8" fmla="*/ 0 60000 65536"/>
              <a:gd name="T9" fmla="*/ 0 w 227"/>
              <a:gd name="T10" fmla="*/ 0 h 151"/>
              <a:gd name="T11" fmla="*/ 227 w 227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" h="151">
                <a:moveTo>
                  <a:pt x="0" y="91"/>
                </a:moveTo>
                <a:cubicBezTo>
                  <a:pt x="26" y="121"/>
                  <a:pt x="53" y="151"/>
                  <a:pt x="91" y="136"/>
                </a:cubicBezTo>
                <a:cubicBezTo>
                  <a:pt x="129" y="121"/>
                  <a:pt x="178" y="60"/>
                  <a:pt x="22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3" name="Freeform 20"/>
          <p:cNvSpPr>
            <a:spLocks/>
          </p:cNvSpPr>
          <p:nvPr/>
        </p:nvSpPr>
        <p:spPr bwMode="auto">
          <a:xfrm>
            <a:off x="5003800" y="4941888"/>
            <a:ext cx="647700" cy="658812"/>
          </a:xfrm>
          <a:custGeom>
            <a:avLst/>
            <a:gdLst>
              <a:gd name="T0" fmla="*/ 0 w 408"/>
              <a:gd name="T1" fmla="*/ 317 h 415"/>
              <a:gd name="T2" fmla="*/ 182 w 408"/>
              <a:gd name="T3" fmla="*/ 362 h 415"/>
              <a:gd name="T4" fmla="*/ 408 w 408"/>
              <a:gd name="T5" fmla="*/ 0 h 415"/>
              <a:gd name="T6" fmla="*/ 0 60000 65536"/>
              <a:gd name="T7" fmla="*/ 0 60000 65536"/>
              <a:gd name="T8" fmla="*/ 0 60000 65536"/>
              <a:gd name="T9" fmla="*/ 0 w 408"/>
              <a:gd name="T10" fmla="*/ 0 h 415"/>
              <a:gd name="T11" fmla="*/ 408 w 408"/>
              <a:gd name="T12" fmla="*/ 415 h 4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415">
                <a:moveTo>
                  <a:pt x="0" y="317"/>
                </a:moveTo>
                <a:cubicBezTo>
                  <a:pt x="57" y="366"/>
                  <a:pt x="114" y="415"/>
                  <a:pt x="182" y="362"/>
                </a:cubicBezTo>
                <a:cubicBezTo>
                  <a:pt x="250" y="309"/>
                  <a:pt x="329" y="154"/>
                  <a:pt x="4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4" name="Freeform 21"/>
          <p:cNvSpPr>
            <a:spLocks/>
          </p:cNvSpPr>
          <p:nvPr/>
        </p:nvSpPr>
        <p:spPr bwMode="auto">
          <a:xfrm>
            <a:off x="5651500" y="4868863"/>
            <a:ext cx="288925" cy="301625"/>
          </a:xfrm>
          <a:custGeom>
            <a:avLst/>
            <a:gdLst>
              <a:gd name="T0" fmla="*/ 0 w 182"/>
              <a:gd name="T1" fmla="*/ 46 h 190"/>
              <a:gd name="T2" fmla="*/ 91 w 182"/>
              <a:gd name="T3" fmla="*/ 182 h 190"/>
              <a:gd name="T4" fmla="*/ 182 w 182"/>
              <a:gd name="T5" fmla="*/ 0 h 190"/>
              <a:gd name="T6" fmla="*/ 0 60000 65536"/>
              <a:gd name="T7" fmla="*/ 0 60000 65536"/>
              <a:gd name="T8" fmla="*/ 0 60000 65536"/>
              <a:gd name="T9" fmla="*/ 0 w 182"/>
              <a:gd name="T10" fmla="*/ 0 h 190"/>
              <a:gd name="T11" fmla="*/ 182 w 182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90">
                <a:moveTo>
                  <a:pt x="0" y="46"/>
                </a:moveTo>
                <a:cubicBezTo>
                  <a:pt x="30" y="118"/>
                  <a:pt x="61" y="190"/>
                  <a:pt x="91" y="182"/>
                </a:cubicBezTo>
                <a:cubicBezTo>
                  <a:pt x="121" y="174"/>
                  <a:pt x="151" y="87"/>
                  <a:pt x="18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5" name="Freeform 22"/>
          <p:cNvSpPr>
            <a:spLocks/>
          </p:cNvSpPr>
          <p:nvPr/>
        </p:nvSpPr>
        <p:spPr bwMode="auto">
          <a:xfrm>
            <a:off x="5940425" y="4868863"/>
            <a:ext cx="144463" cy="360362"/>
          </a:xfrm>
          <a:custGeom>
            <a:avLst/>
            <a:gdLst>
              <a:gd name="T0" fmla="*/ 0 w 91"/>
              <a:gd name="T1" fmla="*/ 0 h 227"/>
              <a:gd name="T2" fmla="*/ 45 w 91"/>
              <a:gd name="T3" fmla="*/ 136 h 227"/>
              <a:gd name="T4" fmla="*/ 91 w 91"/>
              <a:gd name="T5" fmla="*/ 227 h 227"/>
              <a:gd name="T6" fmla="*/ 0 60000 65536"/>
              <a:gd name="T7" fmla="*/ 0 60000 65536"/>
              <a:gd name="T8" fmla="*/ 0 60000 65536"/>
              <a:gd name="T9" fmla="*/ 0 w 91"/>
              <a:gd name="T10" fmla="*/ 0 h 227"/>
              <a:gd name="T11" fmla="*/ 91 w 91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" h="227">
                <a:moveTo>
                  <a:pt x="0" y="0"/>
                </a:moveTo>
                <a:cubicBezTo>
                  <a:pt x="15" y="49"/>
                  <a:pt x="30" y="98"/>
                  <a:pt x="45" y="136"/>
                </a:cubicBezTo>
                <a:cubicBezTo>
                  <a:pt x="60" y="174"/>
                  <a:pt x="75" y="200"/>
                  <a:pt x="91" y="22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6" name="Freeform 23"/>
          <p:cNvSpPr>
            <a:spLocks/>
          </p:cNvSpPr>
          <p:nvPr/>
        </p:nvSpPr>
        <p:spPr bwMode="auto">
          <a:xfrm>
            <a:off x="6084888" y="5229225"/>
            <a:ext cx="431800" cy="420688"/>
          </a:xfrm>
          <a:custGeom>
            <a:avLst/>
            <a:gdLst>
              <a:gd name="T0" fmla="*/ 0 w 272"/>
              <a:gd name="T1" fmla="*/ 0 h 265"/>
              <a:gd name="T2" fmla="*/ 181 w 272"/>
              <a:gd name="T3" fmla="*/ 227 h 265"/>
              <a:gd name="T4" fmla="*/ 272 w 272"/>
              <a:gd name="T5" fmla="*/ 227 h 265"/>
              <a:gd name="T6" fmla="*/ 0 60000 65536"/>
              <a:gd name="T7" fmla="*/ 0 60000 65536"/>
              <a:gd name="T8" fmla="*/ 0 60000 65536"/>
              <a:gd name="T9" fmla="*/ 0 w 272"/>
              <a:gd name="T10" fmla="*/ 0 h 265"/>
              <a:gd name="T11" fmla="*/ 272 w 272"/>
              <a:gd name="T12" fmla="*/ 265 h 2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265">
                <a:moveTo>
                  <a:pt x="0" y="0"/>
                </a:moveTo>
                <a:cubicBezTo>
                  <a:pt x="68" y="94"/>
                  <a:pt x="136" y="189"/>
                  <a:pt x="181" y="227"/>
                </a:cubicBezTo>
                <a:cubicBezTo>
                  <a:pt x="226" y="265"/>
                  <a:pt x="249" y="246"/>
                  <a:pt x="272" y="22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7" name="Line 25"/>
          <p:cNvSpPr>
            <a:spLocks noChangeShapeType="1"/>
          </p:cNvSpPr>
          <p:nvPr/>
        </p:nvSpPr>
        <p:spPr bwMode="auto">
          <a:xfrm>
            <a:off x="6156325" y="6237288"/>
            <a:ext cx="576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48" name="Text Box 26"/>
          <p:cNvSpPr txBox="1">
            <a:spLocks noChangeArrowheads="1"/>
          </p:cNvSpPr>
          <p:nvPr/>
        </p:nvSpPr>
        <p:spPr bwMode="auto">
          <a:xfrm>
            <a:off x="3194050" y="61658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r>
              <a:rPr lang="en-US" altLang="en-US" sz="2400" i="1" baseline="-25000"/>
              <a:t>s</a:t>
            </a:r>
          </a:p>
        </p:txBody>
      </p:sp>
      <p:sp>
        <p:nvSpPr>
          <p:cNvPr id="26649" name="Text Box 27"/>
          <p:cNvSpPr txBox="1">
            <a:spLocks noChangeArrowheads="1"/>
          </p:cNvSpPr>
          <p:nvPr/>
        </p:nvSpPr>
        <p:spPr bwMode="auto">
          <a:xfrm>
            <a:off x="6372225" y="61658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endParaRPr lang="en-US" altLang="en-US" sz="2400" i="1" baseline="-25000"/>
          </a:p>
        </p:txBody>
      </p:sp>
      <p:sp>
        <p:nvSpPr>
          <p:cNvPr id="26650" name="Text Box 28"/>
          <p:cNvSpPr txBox="1">
            <a:spLocks noChangeArrowheads="1"/>
          </p:cNvSpPr>
          <p:nvPr/>
        </p:nvSpPr>
        <p:spPr bwMode="auto">
          <a:xfrm>
            <a:off x="608013" y="3933825"/>
            <a:ext cx="187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d(</a:t>
            </a:r>
            <a:r>
              <a:rPr lang="en-US" altLang="en-US" sz="2400">
                <a:sym typeface="Symbol" panose="05050102010706020507" pitchFamily="18" charset="2"/>
              </a:rPr>
              <a:t></a:t>
            </a:r>
            <a:r>
              <a:rPr lang="en-US" altLang="en-US" sz="2400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(t), </a:t>
            </a:r>
            <a:r>
              <a:rPr lang="en-US" altLang="en-US" sz="2400" baseline="-25000">
                <a:sym typeface="Symbol" panose="05050102010706020507" pitchFamily="18" charset="2"/>
              </a:rPr>
              <a:t>2</a:t>
            </a:r>
            <a:r>
              <a:rPr lang="en-US" altLang="en-US" sz="2400">
                <a:sym typeface="Symbol" panose="05050102010706020507" pitchFamily="18" charset="2"/>
              </a:rPr>
              <a:t>(t)) </a:t>
            </a:r>
          </a:p>
        </p:txBody>
      </p:sp>
      <p:sp>
        <p:nvSpPr>
          <p:cNvPr id="26651" name="Line 29"/>
          <p:cNvSpPr>
            <a:spLocks noChangeShapeType="1"/>
          </p:cNvSpPr>
          <p:nvPr/>
        </p:nvSpPr>
        <p:spPr bwMode="auto">
          <a:xfrm flipV="1">
            <a:off x="2411413" y="3716338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2" name="Line 30"/>
          <p:cNvSpPr>
            <a:spLocks noChangeShapeType="1"/>
          </p:cNvSpPr>
          <p:nvPr/>
        </p:nvSpPr>
        <p:spPr bwMode="auto">
          <a:xfrm flipV="1">
            <a:off x="3419475" y="4652963"/>
            <a:ext cx="0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3" name="Line 31"/>
          <p:cNvSpPr>
            <a:spLocks noChangeShapeType="1"/>
          </p:cNvSpPr>
          <p:nvPr/>
        </p:nvSpPr>
        <p:spPr bwMode="auto">
          <a:xfrm flipV="1">
            <a:off x="5219700" y="5516563"/>
            <a:ext cx="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4" name="Text Box 32"/>
          <p:cNvSpPr txBox="1">
            <a:spLocks noChangeArrowheads="1"/>
          </p:cNvSpPr>
          <p:nvPr/>
        </p:nvSpPr>
        <p:spPr bwMode="auto">
          <a:xfrm>
            <a:off x="4918075" y="61658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r>
              <a:rPr lang="en-US" altLang="en-US" sz="2400" i="1" baseline="-25000"/>
              <a:t>s</a:t>
            </a:r>
            <a:r>
              <a:rPr lang="en-US" altLang="en-US" sz="2400" i="1"/>
              <a:t>+T</a:t>
            </a:r>
            <a:endParaRPr lang="en-US" altLang="en-US" sz="2400" i="1" baseline="-25000"/>
          </a:p>
        </p:txBody>
      </p:sp>
      <p:sp>
        <p:nvSpPr>
          <p:cNvPr id="26655" name="Line 33"/>
          <p:cNvSpPr>
            <a:spLocks noChangeShapeType="1"/>
          </p:cNvSpPr>
          <p:nvPr/>
        </p:nvSpPr>
        <p:spPr bwMode="auto">
          <a:xfrm>
            <a:off x="3419475" y="6092825"/>
            <a:ext cx="0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656" name="Line 34"/>
          <p:cNvSpPr>
            <a:spLocks noChangeShapeType="1"/>
          </p:cNvSpPr>
          <p:nvPr/>
        </p:nvSpPr>
        <p:spPr bwMode="auto">
          <a:xfrm>
            <a:off x="5219700" y="6092825"/>
            <a:ext cx="0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Subtrajectory similarity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291513" cy="2232025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Updating the area function (expressed in </a:t>
            </a:r>
            <a:r>
              <a:rPr lang="en-US" altLang="en-US" sz="2800" i="1" smtClean="0"/>
              <a:t>t</a:t>
            </a:r>
            <a:r>
              <a:rPr lang="en-US" altLang="en-US" sz="2800" i="1" baseline="-25000" smtClean="0"/>
              <a:t>s</a:t>
            </a:r>
            <a:r>
              <a:rPr lang="en-US" altLang="en-US" sz="2400" smtClean="0"/>
              <a:t> ) below the graph when </a:t>
            </a:r>
            <a:r>
              <a:rPr lang="en-US" altLang="en-US" sz="2800" i="1" smtClean="0"/>
              <a:t>t</a:t>
            </a:r>
            <a:r>
              <a:rPr lang="en-US" altLang="en-US" sz="2800" i="1" baseline="-25000" smtClean="0"/>
              <a:t>s</a:t>
            </a:r>
            <a:r>
              <a:rPr lang="en-US" altLang="en-US" sz="2400" smtClean="0"/>
              <a:t> to </a:t>
            </a:r>
            <a:r>
              <a:rPr lang="en-US" altLang="en-US" sz="2800" i="1" smtClean="0"/>
              <a:t>t</a:t>
            </a:r>
            <a:r>
              <a:rPr lang="en-US" altLang="en-US" sz="2800" i="1" baseline="-25000" smtClean="0"/>
              <a:t>s</a:t>
            </a:r>
            <a:r>
              <a:rPr lang="en-US" altLang="en-US" sz="2400" smtClean="0"/>
              <a:t>+</a:t>
            </a:r>
            <a:r>
              <a:rPr lang="en-US" altLang="en-US" sz="2800" i="1" smtClean="0"/>
              <a:t>T</a:t>
            </a:r>
            <a:r>
              <a:rPr lang="en-US" altLang="en-US" sz="2400" smtClean="0"/>
              <a:t>  passes an endpoint can be done in O(1) time, optimizing the function too</a:t>
            </a:r>
          </a:p>
          <a:p>
            <a:pPr eaLnBrk="1" hangingPunct="1"/>
            <a:r>
              <a:rPr lang="en-US" altLang="en-US" sz="2400" smtClean="0"/>
              <a:t>The scan takes O(</a:t>
            </a:r>
            <a:r>
              <a:rPr lang="en-US" altLang="en-US" sz="2400" i="1" smtClean="0"/>
              <a:t>n</a:t>
            </a:r>
            <a:r>
              <a:rPr lang="en-US" altLang="en-US" sz="2400" smtClean="0"/>
              <a:t>) time in total</a:t>
            </a:r>
          </a:p>
        </p:txBody>
      </p:sp>
      <p:sp>
        <p:nvSpPr>
          <p:cNvPr id="27652" name="Freeform 4"/>
          <p:cNvSpPr>
            <a:spLocks/>
          </p:cNvSpPr>
          <p:nvPr/>
        </p:nvSpPr>
        <p:spPr bwMode="auto">
          <a:xfrm>
            <a:off x="2484438" y="3716338"/>
            <a:ext cx="4248150" cy="2449512"/>
          </a:xfrm>
          <a:custGeom>
            <a:avLst/>
            <a:gdLst>
              <a:gd name="T0" fmla="*/ 0 w 2676"/>
              <a:gd name="T1" fmla="*/ 0 h 1543"/>
              <a:gd name="T2" fmla="*/ 0 w 2676"/>
              <a:gd name="T3" fmla="*/ 1543 h 1543"/>
              <a:gd name="T4" fmla="*/ 2676 w 2676"/>
              <a:gd name="T5" fmla="*/ 1543 h 1543"/>
              <a:gd name="T6" fmla="*/ 0 60000 65536"/>
              <a:gd name="T7" fmla="*/ 0 60000 65536"/>
              <a:gd name="T8" fmla="*/ 0 60000 65536"/>
              <a:gd name="T9" fmla="*/ 0 w 2676"/>
              <a:gd name="T10" fmla="*/ 0 h 1543"/>
              <a:gd name="T11" fmla="*/ 2676 w 2676"/>
              <a:gd name="T12" fmla="*/ 1543 h 154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76" h="1543">
                <a:moveTo>
                  <a:pt x="0" y="0"/>
                </a:moveTo>
                <a:lnTo>
                  <a:pt x="0" y="1543"/>
                </a:lnTo>
                <a:lnTo>
                  <a:pt x="2676" y="1543"/>
                </a:ln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3" name="Line 5"/>
          <p:cNvSpPr>
            <a:spLocks noChangeShapeType="1"/>
          </p:cNvSpPr>
          <p:nvPr/>
        </p:nvSpPr>
        <p:spPr bwMode="auto">
          <a:xfrm>
            <a:off x="313213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4" name="Line 6"/>
          <p:cNvSpPr>
            <a:spLocks noChangeShapeType="1"/>
          </p:cNvSpPr>
          <p:nvPr/>
        </p:nvSpPr>
        <p:spPr bwMode="auto">
          <a:xfrm>
            <a:off x="37084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5" name="Line 7"/>
          <p:cNvSpPr>
            <a:spLocks noChangeShapeType="1"/>
          </p:cNvSpPr>
          <p:nvPr/>
        </p:nvSpPr>
        <p:spPr bwMode="auto">
          <a:xfrm>
            <a:off x="39243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6" name="Line 8"/>
          <p:cNvSpPr>
            <a:spLocks noChangeShapeType="1"/>
          </p:cNvSpPr>
          <p:nvPr/>
        </p:nvSpPr>
        <p:spPr bwMode="auto">
          <a:xfrm>
            <a:off x="464343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7" name="Line 9"/>
          <p:cNvSpPr>
            <a:spLocks noChangeShapeType="1"/>
          </p:cNvSpPr>
          <p:nvPr/>
        </p:nvSpPr>
        <p:spPr bwMode="auto">
          <a:xfrm>
            <a:off x="50038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8" name="Line 10"/>
          <p:cNvSpPr>
            <a:spLocks noChangeShapeType="1"/>
          </p:cNvSpPr>
          <p:nvPr/>
        </p:nvSpPr>
        <p:spPr bwMode="auto">
          <a:xfrm>
            <a:off x="5651500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59" name="Line 11"/>
          <p:cNvSpPr>
            <a:spLocks noChangeShapeType="1"/>
          </p:cNvSpPr>
          <p:nvPr/>
        </p:nvSpPr>
        <p:spPr bwMode="auto">
          <a:xfrm>
            <a:off x="5940425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0" name="Line 12"/>
          <p:cNvSpPr>
            <a:spLocks noChangeShapeType="1"/>
          </p:cNvSpPr>
          <p:nvPr/>
        </p:nvSpPr>
        <p:spPr bwMode="auto">
          <a:xfrm>
            <a:off x="608488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1" name="Line 13"/>
          <p:cNvSpPr>
            <a:spLocks noChangeShapeType="1"/>
          </p:cNvSpPr>
          <p:nvPr/>
        </p:nvSpPr>
        <p:spPr bwMode="auto">
          <a:xfrm>
            <a:off x="6516688" y="3933825"/>
            <a:ext cx="0" cy="22320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2" name="Freeform 14"/>
          <p:cNvSpPr>
            <a:spLocks/>
          </p:cNvSpPr>
          <p:nvPr/>
        </p:nvSpPr>
        <p:spPr bwMode="auto">
          <a:xfrm>
            <a:off x="2484438" y="4581525"/>
            <a:ext cx="647700" cy="371475"/>
          </a:xfrm>
          <a:custGeom>
            <a:avLst/>
            <a:gdLst>
              <a:gd name="T0" fmla="*/ 0 w 408"/>
              <a:gd name="T1" fmla="*/ 0 h 234"/>
              <a:gd name="T2" fmla="*/ 181 w 408"/>
              <a:gd name="T3" fmla="*/ 227 h 234"/>
              <a:gd name="T4" fmla="*/ 408 w 408"/>
              <a:gd name="T5" fmla="*/ 45 h 234"/>
              <a:gd name="T6" fmla="*/ 0 60000 65536"/>
              <a:gd name="T7" fmla="*/ 0 60000 65536"/>
              <a:gd name="T8" fmla="*/ 0 60000 65536"/>
              <a:gd name="T9" fmla="*/ 0 w 408"/>
              <a:gd name="T10" fmla="*/ 0 h 234"/>
              <a:gd name="T11" fmla="*/ 408 w 408"/>
              <a:gd name="T12" fmla="*/ 234 h 2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234">
                <a:moveTo>
                  <a:pt x="0" y="0"/>
                </a:moveTo>
                <a:cubicBezTo>
                  <a:pt x="56" y="110"/>
                  <a:pt x="113" y="220"/>
                  <a:pt x="181" y="227"/>
                </a:cubicBezTo>
                <a:cubicBezTo>
                  <a:pt x="249" y="234"/>
                  <a:pt x="328" y="139"/>
                  <a:pt x="408" y="4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3" name="Freeform 15"/>
          <p:cNvSpPr>
            <a:spLocks/>
          </p:cNvSpPr>
          <p:nvPr/>
        </p:nvSpPr>
        <p:spPr bwMode="auto">
          <a:xfrm>
            <a:off x="3132138" y="4365625"/>
            <a:ext cx="576262" cy="406400"/>
          </a:xfrm>
          <a:custGeom>
            <a:avLst/>
            <a:gdLst>
              <a:gd name="T0" fmla="*/ 0 w 363"/>
              <a:gd name="T1" fmla="*/ 181 h 256"/>
              <a:gd name="T2" fmla="*/ 136 w 363"/>
              <a:gd name="T3" fmla="*/ 226 h 256"/>
              <a:gd name="T4" fmla="*/ 363 w 363"/>
              <a:gd name="T5" fmla="*/ 0 h 256"/>
              <a:gd name="T6" fmla="*/ 0 60000 65536"/>
              <a:gd name="T7" fmla="*/ 0 60000 65536"/>
              <a:gd name="T8" fmla="*/ 0 60000 65536"/>
              <a:gd name="T9" fmla="*/ 0 w 363"/>
              <a:gd name="T10" fmla="*/ 0 h 256"/>
              <a:gd name="T11" fmla="*/ 363 w 363"/>
              <a:gd name="T12" fmla="*/ 256 h 2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63" h="256">
                <a:moveTo>
                  <a:pt x="0" y="181"/>
                </a:moveTo>
                <a:cubicBezTo>
                  <a:pt x="38" y="218"/>
                  <a:pt x="76" y="256"/>
                  <a:pt x="136" y="226"/>
                </a:cubicBezTo>
                <a:cubicBezTo>
                  <a:pt x="196" y="196"/>
                  <a:pt x="279" y="98"/>
                  <a:pt x="363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4" name="Freeform 16"/>
          <p:cNvSpPr>
            <a:spLocks/>
          </p:cNvSpPr>
          <p:nvPr/>
        </p:nvSpPr>
        <p:spPr bwMode="auto">
          <a:xfrm>
            <a:off x="3708400" y="4365625"/>
            <a:ext cx="215900" cy="252413"/>
          </a:xfrm>
          <a:custGeom>
            <a:avLst/>
            <a:gdLst>
              <a:gd name="T0" fmla="*/ 0 w 136"/>
              <a:gd name="T1" fmla="*/ 0 h 159"/>
              <a:gd name="T2" fmla="*/ 45 w 136"/>
              <a:gd name="T3" fmla="*/ 136 h 159"/>
              <a:gd name="T4" fmla="*/ 136 w 136"/>
              <a:gd name="T5" fmla="*/ 136 h 159"/>
              <a:gd name="T6" fmla="*/ 0 60000 65536"/>
              <a:gd name="T7" fmla="*/ 0 60000 65536"/>
              <a:gd name="T8" fmla="*/ 0 60000 65536"/>
              <a:gd name="T9" fmla="*/ 0 w 136"/>
              <a:gd name="T10" fmla="*/ 0 h 159"/>
              <a:gd name="T11" fmla="*/ 136 w 136"/>
              <a:gd name="T12" fmla="*/ 159 h 15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6" h="159">
                <a:moveTo>
                  <a:pt x="0" y="0"/>
                </a:moveTo>
                <a:cubicBezTo>
                  <a:pt x="11" y="56"/>
                  <a:pt x="22" y="113"/>
                  <a:pt x="45" y="136"/>
                </a:cubicBezTo>
                <a:cubicBezTo>
                  <a:pt x="68" y="159"/>
                  <a:pt x="102" y="147"/>
                  <a:pt x="136" y="1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5" name="Freeform 17"/>
          <p:cNvSpPr>
            <a:spLocks/>
          </p:cNvSpPr>
          <p:nvPr/>
        </p:nvSpPr>
        <p:spPr bwMode="auto">
          <a:xfrm>
            <a:off x="3924300" y="4581525"/>
            <a:ext cx="719138" cy="1008063"/>
          </a:xfrm>
          <a:custGeom>
            <a:avLst/>
            <a:gdLst>
              <a:gd name="T0" fmla="*/ 0 w 453"/>
              <a:gd name="T1" fmla="*/ 0 h 635"/>
              <a:gd name="T2" fmla="*/ 181 w 453"/>
              <a:gd name="T3" fmla="*/ 453 h 635"/>
              <a:gd name="T4" fmla="*/ 453 w 453"/>
              <a:gd name="T5" fmla="*/ 635 h 635"/>
              <a:gd name="T6" fmla="*/ 0 60000 65536"/>
              <a:gd name="T7" fmla="*/ 0 60000 65536"/>
              <a:gd name="T8" fmla="*/ 0 60000 65536"/>
              <a:gd name="T9" fmla="*/ 0 w 453"/>
              <a:gd name="T10" fmla="*/ 0 h 635"/>
              <a:gd name="T11" fmla="*/ 453 w 453"/>
              <a:gd name="T12" fmla="*/ 635 h 6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53" h="635">
                <a:moveTo>
                  <a:pt x="0" y="0"/>
                </a:moveTo>
                <a:cubicBezTo>
                  <a:pt x="53" y="173"/>
                  <a:pt x="106" y="347"/>
                  <a:pt x="181" y="453"/>
                </a:cubicBezTo>
                <a:cubicBezTo>
                  <a:pt x="256" y="559"/>
                  <a:pt x="354" y="597"/>
                  <a:pt x="453" y="635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6" name="Freeform 18"/>
          <p:cNvSpPr>
            <a:spLocks/>
          </p:cNvSpPr>
          <p:nvPr/>
        </p:nvSpPr>
        <p:spPr bwMode="auto">
          <a:xfrm>
            <a:off x="4643438" y="5445125"/>
            <a:ext cx="360362" cy="239713"/>
          </a:xfrm>
          <a:custGeom>
            <a:avLst/>
            <a:gdLst>
              <a:gd name="T0" fmla="*/ 0 w 227"/>
              <a:gd name="T1" fmla="*/ 91 h 151"/>
              <a:gd name="T2" fmla="*/ 91 w 227"/>
              <a:gd name="T3" fmla="*/ 136 h 151"/>
              <a:gd name="T4" fmla="*/ 227 w 227"/>
              <a:gd name="T5" fmla="*/ 0 h 151"/>
              <a:gd name="T6" fmla="*/ 0 60000 65536"/>
              <a:gd name="T7" fmla="*/ 0 60000 65536"/>
              <a:gd name="T8" fmla="*/ 0 60000 65536"/>
              <a:gd name="T9" fmla="*/ 0 w 227"/>
              <a:gd name="T10" fmla="*/ 0 h 151"/>
              <a:gd name="T11" fmla="*/ 227 w 227"/>
              <a:gd name="T12" fmla="*/ 151 h 15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27" h="151">
                <a:moveTo>
                  <a:pt x="0" y="91"/>
                </a:moveTo>
                <a:cubicBezTo>
                  <a:pt x="26" y="121"/>
                  <a:pt x="53" y="151"/>
                  <a:pt x="91" y="136"/>
                </a:cubicBezTo>
                <a:cubicBezTo>
                  <a:pt x="129" y="121"/>
                  <a:pt x="178" y="60"/>
                  <a:pt x="22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7" name="Freeform 19"/>
          <p:cNvSpPr>
            <a:spLocks/>
          </p:cNvSpPr>
          <p:nvPr/>
        </p:nvSpPr>
        <p:spPr bwMode="auto">
          <a:xfrm>
            <a:off x="5003800" y="4941888"/>
            <a:ext cx="647700" cy="658812"/>
          </a:xfrm>
          <a:custGeom>
            <a:avLst/>
            <a:gdLst>
              <a:gd name="T0" fmla="*/ 0 w 408"/>
              <a:gd name="T1" fmla="*/ 317 h 415"/>
              <a:gd name="T2" fmla="*/ 182 w 408"/>
              <a:gd name="T3" fmla="*/ 362 h 415"/>
              <a:gd name="T4" fmla="*/ 408 w 408"/>
              <a:gd name="T5" fmla="*/ 0 h 415"/>
              <a:gd name="T6" fmla="*/ 0 60000 65536"/>
              <a:gd name="T7" fmla="*/ 0 60000 65536"/>
              <a:gd name="T8" fmla="*/ 0 60000 65536"/>
              <a:gd name="T9" fmla="*/ 0 w 408"/>
              <a:gd name="T10" fmla="*/ 0 h 415"/>
              <a:gd name="T11" fmla="*/ 408 w 408"/>
              <a:gd name="T12" fmla="*/ 415 h 41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08" h="415">
                <a:moveTo>
                  <a:pt x="0" y="317"/>
                </a:moveTo>
                <a:cubicBezTo>
                  <a:pt x="57" y="366"/>
                  <a:pt x="114" y="415"/>
                  <a:pt x="182" y="362"/>
                </a:cubicBezTo>
                <a:cubicBezTo>
                  <a:pt x="250" y="309"/>
                  <a:pt x="329" y="154"/>
                  <a:pt x="408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8" name="Freeform 20"/>
          <p:cNvSpPr>
            <a:spLocks/>
          </p:cNvSpPr>
          <p:nvPr/>
        </p:nvSpPr>
        <p:spPr bwMode="auto">
          <a:xfrm>
            <a:off x="5651500" y="4868863"/>
            <a:ext cx="288925" cy="301625"/>
          </a:xfrm>
          <a:custGeom>
            <a:avLst/>
            <a:gdLst>
              <a:gd name="T0" fmla="*/ 0 w 182"/>
              <a:gd name="T1" fmla="*/ 46 h 190"/>
              <a:gd name="T2" fmla="*/ 91 w 182"/>
              <a:gd name="T3" fmla="*/ 182 h 190"/>
              <a:gd name="T4" fmla="*/ 182 w 182"/>
              <a:gd name="T5" fmla="*/ 0 h 190"/>
              <a:gd name="T6" fmla="*/ 0 60000 65536"/>
              <a:gd name="T7" fmla="*/ 0 60000 65536"/>
              <a:gd name="T8" fmla="*/ 0 60000 65536"/>
              <a:gd name="T9" fmla="*/ 0 w 182"/>
              <a:gd name="T10" fmla="*/ 0 h 190"/>
              <a:gd name="T11" fmla="*/ 182 w 182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" h="190">
                <a:moveTo>
                  <a:pt x="0" y="46"/>
                </a:moveTo>
                <a:cubicBezTo>
                  <a:pt x="30" y="118"/>
                  <a:pt x="61" y="190"/>
                  <a:pt x="91" y="182"/>
                </a:cubicBezTo>
                <a:cubicBezTo>
                  <a:pt x="121" y="174"/>
                  <a:pt x="151" y="87"/>
                  <a:pt x="18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69" name="Freeform 21"/>
          <p:cNvSpPr>
            <a:spLocks/>
          </p:cNvSpPr>
          <p:nvPr/>
        </p:nvSpPr>
        <p:spPr bwMode="auto">
          <a:xfrm>
            <a:off x="5940425" y="4868863"/>
            <a:ext cx="144463" cy="360362"/>
          </a:xfrm>
          <a:custGeom>
            <a:avLst/>
            <a:gdLst>
              <a:gd name="T0" fmla="*/ 0 w 91"/>
              <a:gd name="T1" fmla="*/ 0 h 227"/>
              <a:gd name="T2" fmla="*/ 45 w 91"/>
              <a:gd name="T3" fmla="*/ 136 h 227"/>
              <a:gd name="T4" fmla="*/ 91 w 91"/>
              <a:gd name="T5" fmla="*/ 227 h 227"/>
              <a:gd name="T6" fmla="*/ 0 60000 65536"/>
              <a:gd name="T7" fmla="*/ 0 60000 65536"/>
              <a:gd name="T8" fmla="*/ 0 60000 65536"/>
              <a:gd name="T9" fmla="*/ 0 w 91"/>
              <a:gd name="T10" fmla="*/ 0 h 227"/>
              <a:gd name="T11" fmla="*/ 91 w 91"/>
              <a:gd name="T12" fmla="*/ 227 h 2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1" h="227">
                <a:moveTo>
                  <a:pt x="0" y="0"/>
                </a:moveTo>
                <a:cubicBezTo>
                  <a:pt x="15" y="49"/>
                  <a:pt x="30" y="98"/>
                  <a:pt x="45" y="136"/>
                </a:cubicBezTo>
                <a:cubicBezTo>
                  <a:pt x="60" y="174"/>
                  <a:pt x="75" y="200"/>
                  <a:pt x="91" y="22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0" name="Freeform 22"/>
          <p:cNvSpPr>
            <a:spLocks/>
          </p:cNvSpPr>
          <p:nvPr/>
        </p:nvSpPr>
        <p:spPr bwMode="auto">
          <a:xfrm>
            <a:off x="6084888" y="5229225"/>
            <a:ext cx="431800" cy="420688"/>
          </a:xfrm>
          <a:custGeom>
            <a:avLst/>
            <a:gdLst>
              <a:gd name="T0" fmla="*/ 0 w 272"/>
              <a:gd name="T1" fmla="*/ 0 h 265"/>
              <a:gd name="T2" fmla="*/ 181 w 272"/>
              <a:gd name="T3" fmla="*/ 227 h 265"/>
              <a:gd name="T4" fmla="*/ 272 w 272"/>
              <a:gd name="T5" fmla="*/ 227 h 265"/>
              <a:gd name="T6" fmla="*/ 0 60000 65536"/>
              <a:gd name="T7" fmla="*/ 0 60000 65536"/>
              <a:gd name="T8" fmla="*/ 0 60000 65536"/>
              <a:gd name="T9" fmla="*/ 0 w 272"/>
              <a:gd name="T10" fmla="*/ 0 h 265"/>
              <a:gd name="T11" fmla="*/ 272 w 272"/>
              <a:gd name="T12" fmla="*/ 265 h 26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2" h="265">
                <a:moveTo>
                  <a:pt x="0" y="0"/>
                </a:moveTo>
                <a:cubicBezTo>
                  <a:pt x="68" y="94"/>
                  <a:pt x="136" y="189"/>
                  <a:pt x="181" y="227"/>
                </a:cubicBezTo>
                <a:cubicBezTo>
                  <a:pt x="226" y="265"/>
                  <a:pt x="249" y="246"/>
                  <a:pt x="272" y="227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1" name="Line 23"/>
          <p:cNvSpPr>
            <a:spLocks noChangeShapeType="1"/>
          </p:cNvSpPr>
          <p:nvPr/>
        </p:nvSpPr>
        <p:spPr bwMode="auto">
          <a:xfrm>
            <a:off x="6156325" y="6237288"/>
            <a:ext cx="57626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2" name="Text Box 24"/>
          <p:cNvSpPr txBox="1">
            <a:spLocks noChangeArrowheads="1"/>
          </p:cNvSpPr>
          <p:nvPr/>
        </p:nvSpPr>
        <p:spPr bwMode="auto">
          <a:xfrm>
            <a:off x="3194050" y="6165850"/>
            <a:ext cx="3698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r>
              <a:rPr lang="en-US" altLang="en-US" sz="2400" i="1" baseline="-25000"/>
              <a:t>s</a:t>
            </a:r>
          </a:p>
        </p:txBody>
      </p:sp>
      <p:sp>
        <p:nvSpPr>
          <p:cNvPr id="27673" name="Text Box 25"/>
          <p:cNvSpPr txBox="1">
            <a:spLocks noChangeArrowheads="1"/>
          </p:cNvSpPr>
          <p:nvPr/>
        </p:nvSpPr>
        <p:spPr bwMode="auto">
          <a:xfrm>
            <a:off x="6372225" y="6165850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endParaRPr lang="en-US" altLang="en-US" sz="2400" i="1" baseline="-25000"/>
          </a:p>
        </p:txBody>
      </p:sp>
      <p:sp>
        <p:nvSpPr>
          <p:cNvPr id="27674" name="Text Box 26"/>
          <p:cNvSpPr txBox="1">
            <a:spLocks noChangeArrowheads="1"/>
          </p:cNvSpPr>
          <p:nvPr/>
        </p:nvSpPr>
        <p:spPr bwMode="auto">
          <a:xfrm>
            <a:off x="608013" y="3933825"/>
            <a:ext cx="1876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/>
              <a:t>d(</a:t>
            </a:r>
            <a:r>
              <a:rPr lang="en-US" altLang="en-US" sz="2400">
                <a:sym typeface="Symbol" panose="05050102010706020507" pitchFamily="18" charset="2"/>
              </a:rPr>
              <a:t></a:t>
            </a:r>
            <a:r>
              <a:rPr lang="en-US" altLang="en-US" sz="2400" baseline="-25000">
                <a:sym typeface="Symbol" panose="05050102010706020507" pitchFamily="18" charset="2"/>
              </a:rPr>
              <a:t>1</a:t>
            </a:r>
            <a:r>
              <a:rPr lang="en-US" altLang="en-US" sz="2400">
                <a:sym typeface="Symbol" panose="05050102010706020507" pitchFamily="18" charset="2"/>
              </a:rPr>
              <a:t>(t), </a:t>
            </a:r>
            <a:r>
              <a:rPr lang="en-US" altLang="en-US" sz="2400" baseline="-25000">
                <a:sym typeface="Symbol" panose="05050102010706020507" pitchFamily="18" charset="2"/>
              </a:rPr>
              <a:t>2</a:t>
            </a:r>
            <a:r>
              <a:rPr lang="en-US" altLang="en-US" sz="2400">
                <a:sym typeface="Symbol" panose="05050102010706020507" pitchFamily="18" charset="2"/>
              </a:rPr>
              <a:t>(t)) </a:t>
            </a:r>
          </a:p>
        </p:txBody>
      </p:sp>
      <p:sp>
        <p:nvSpPr>
          <p:cNvPr id="27675" name="Line 27"/>
          <p:cNvSpPr>
            <a:spLocks noChangeShapeType="1"/>
          </p:cNvSpPr>
          <p:nvPr/>
        </p:nvSpPr>
        <p:spPr bwMode="auto">
          <a:xfrm flipV="1">
            <a:off x="2411413" y="3716338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6" name="Line 28"/>
          <p:cNvSpPr>
            <a:spLocks noChangeShapeType="1"/>
          </p:cNvSpPr>
          <p:nvPr/>
        </p:nvSpPr>
        <p:spPr bwMode="auto">
          <a:xfrm flipV="1">
            <a:off x="3419475" y="4652963"/>
            <a:ext cx="0" cy="1512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7" name="Line 29"/>
          <p:cNvSpPr>
            <a:spLocks noChangeShapeType="1"/>
          </p:cNvSpPr>
          <p:nvPr/>
        </p:nvSpPr>
        <p:spPr bwMode="auto">
          <a:xfrm flipV="1">
            <a:off x="5219700" y="5516563"/>
            <a:ext cx="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8" name="Text Box 30"/>
          <p:cNvSpPr txBox="1">
            <a:spLocks noChangeArrowheads="1"/>
          </p:cNvSpPr>
          <p:nvPr/>
        </p:nvSpPr>
        <p:spPr bwMode="auto">
          <a:xfrm>
            <a:off x="4918075" y="6165850"/>
            <a:ext cx="7334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400" i="1"/>
              <a:t>t</a:t>
            </a:r>
            <a:r>
              <a:rPr lang="en-US" altLang="en-US" sz="2400" i="1" baseline="-25000"/>
              <a:t>s</a:t>
            </a:r>
            <a:r>
              <a:rPr lang="en-US" altLang="en-US" sz="2400" i="1"/>
              <a:t>+T</a:t>
            </a:r>
            <a:endParaRPr lang="en-US" altLang="en-US" sz="2400" i="1" baseline="-25000"/>
          </a:p>
        </p:txBody>
      </p:sp>
      <p:sp>
        <p:nvSpPr>
          <p:cNvPr id="27679" name="Line 31"/>
          <p:cNvSpPr>
            <a:spLocks noChangeShapeType="1"/>
          </p:cNvSpPr>
          <p:nvPr/>
        </p:nvSpPr>
        <p:spPr bwMode="auto">
          <a:xfrm>
            <a:off x="3419475" y="6092825"/>
            <a:ext cx="0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80" name="Line 32"/>
          <p:cNvSpPr>
            <a:spLocks noChangeShapeType="1"/>
          </p:cNvSpPr>
          <p:nvPr/>
        </p:nvSpPr>
        <p:spPr bwMode="auto">
          <a:xfrm>
            <a:off x="5219700" y="6092825"/>
            <a:ext cx="0" cy="14446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Trajectory similarity and clustering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84313"/>
            <a:ext cx="8435975" cy="4525962"/>
          </a:xfrm>
        </p:spPr>
        <p:txBody>
          <a:bodyPr/>
          <a:lstStyle/>
          <a:p>
            <a:pPr eaLnBrk="1" hangingPunct="1"/>
            <a:r>
              <a:rPr lang="en-US" altLang="en-US" sz="2400" smtClean="0"/>
              <a:t>With a similarity measure for trajectories, certain clustering methods are directly applicable:</a:t>
            </a:r>
          </a:p>
          <a:p>
            <a:pPr lvl="1" eaLnBrk="1" hangingPunct="1"/>
            <a:r>
              <a:rPr lang="en-US" altLang="en-US" sz="2000" smtClean="0"/>
              <a:t>single linkage clustering</a:t>
            </a:r>
          </a:p>
          <a:p>
            <a:pPr lvl="1" eaLnBrk="1" hangingPunct="1"/>
            <a:r>
              <a:rPr lang="en-US" altLang="en-US" sz="2000" smtClean="0"/>
              <a:t>complete linkage clustering</a:t>
            </a:r>
          </a:p>
          <a:p>
            <a:pPr lvl="1" eaLnBrk="1" hangingPunct="1"/>
            <a:r>
              <a:rPr lang="en-US" altLang="en-US" sz="2000" smtClean="0"/>
              <a:t>(if we can identify a representative)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-medoids clustering</a:t>
            </a:r>
          </a:p>
          <a:p>
            <a:pPr lvl="1" eaLnBrk="1" hangingPunct="1"/>
            <a:r>
              <a:rPr lang="en-US" altLang="en-US" sz="2000" smtClean="0"/>
              <a:t>(if we can identify a mean) </a:t>
            </a:r>
            <a:r>
              <a:rPr lang="en-US" altLang="en-US" sz="2000" i="1" smtClean="0"/>
              <a:t>k</a:t>
            </a:r>
            <a:r>
              <a:rPr lang="en-US" altLang="en-US" sz="2000" smtClean="0"/>
              <a:t>-means clustering</a:t>
            </a:r>
            <a:br>
              <a:rPr lang="en-US" altLang="en-US" sz="2000" smtClean="0"/>
            </a:br>
            <a:endParaRPr lang="en-US" altLang="en-US" sz="2000" smtClean="0"/>
          </a:p>
          <a:p>
            <a:pPr eaLnBrk="1" hangingPunct="1"/>
            <a:r>
              <a:rPr lang="en-US" altLang="en-US" sz="2400" smtClean="0"/>
              <a:t>For single linkage and complete linkage clustering, compute a matrix with all (</a:t>
            </a:r>
            <a:r>
              <a:rPr lang="en-US" altLang="en-US" sz="2400" i="1" smtClean="0"/>
              <a:t>n</a:t>
            </a:r>
            <a:r>
              <a:rPr lang="en-US" altLang="en-US" sz="2400" smtClean="0"/>
              <a:t> choose 2) similarity measures</a:t>
            </a:r>
          </a:p>
          <a:p>
            <a:pPr eaLnBrk="1" hangingPunct="1"/>
            <a:r>
              <a:rPr lang="en-US" altLang="en-US" sz="2400" smtClean="0"/>
              <a:t>Start with singleton clusters and merge the “closest two” iteratively, until </a:t>
            </a:r>
            <a:r>
              <a:rPr lang="en-US" altLang="en-US" sz="2400" i="1" smtClean="0"/>
              <a:t>k</a:t>
            </a:r>
            <a:r>
              <a:rPr lang="en-US" altLang="en-US" sz="2400" smtClean="0"/>
              <a:t> clusters remain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7275" y="2781300"/>
            <a:ext cx="4745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n-lt"/>
              </a:rPr>
              <a:t>T</a:t>
            </a:r>
            <a:r>
              <a:rPr lang="en-US" sz="3200" dirty="0" smtClean="0">
                <a:latin typeface="+mn-lt"/>
              </a:rPr>
              <a:t>opic 3:  grouping structure</a:t>
            </a:r>
            <a:endParaRPr lang="en-US" sz="32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131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Grouping Structure</a:t>
            </a:r>
          </a:p>
        </p:txBody>
      </p:sp>
      <p:sp>
        <p:nvSpPr>
          <p:cNvPr id="15362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2514600"/>
          </a:xfrm>
        </p:spPr>
        <p:txBody>
          <a:bodyPr/>
          <a:lstStyle/>
          <a:p>
            <a:r>
              <a:rPr lang="en-US" sz="2400" dirty="0" smtClean="0"/>
              <a:t>How does one define and compute the ensemble of moving entities forming groups, merging with other groups, splitting into subgroups?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… define and compute …  </a:t>
            </a:r>
            <a:r>
              <a:rPr lang="en-US" sz="2400" dirty="0" smtClean="0">
                <a:sym typeface="Wingdings" pitchFamily="2" charset="2"/>
              </a:rPr>
              <a:t>  formalization +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smtClean="0">
                <a:sym typeface="Wingdings" pitchFamily="2" charset="2"/>
              </a:rPr>
              <a:t>algorithms</a:t>
            </a:r>
            <a:endParaRPr lang="en-US" sz="2400" dirty="0" smtClean="0"/>
          </a:p>
        </p:txBody>
      </p:sp>
      <p:pic>
        <p:nvPicPr>
          <p:cNvPr id="15365" name="Picture 8" descr="http://im.glogster.com/media/9/40/76/44/4076449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962400"/>
            <a:ext cx="36195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Tracking Vehicles</a:t>
            </a:r>
            <a:endParaRPr lang="en-US" dirty="0"/>
          </a:p>
        </p:txBody>
      </p:sp>
      <p:pic>
        <p:nvPicPr>
          <p:cNvPr id="6146" name="Picture 2" descr="http://www.aractakipsistemlerii.com/wp-content/uploads/2012/08/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1" y="3333750"/>
            <a:ext cx="444228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ww.cvberquy.org/f18worlds2010/tracking/trackingPrincip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642" y="1912938"/>
            <a:ext cx="4647357" cy="3011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294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2971800"/>
          </a:xfrm>
        </p:spPr>
        <p:txBody>
          <a:bodyPr/>
          <a:lstStyle/>
          <a:p>
            <a:r>
              <a:rPr lang="en-US" sz="2400" dirty="0" smtClean="0"/>
              <a:t>Flocks  </a:t>
            </a:r>
            <a:r>
              <a:rPr lang="en-US" sz="2000" dirty="0" smtClean="0"/>
              <a:t>[</a:t>
            </a:r>
            <a:r>
              <a:rPr lang="en-US" sz="2000" dirty="0" err="1" smtClean="0"/>
              <a:t>Gudmundsson</a:t>
            </a:r>
            <a:r>
              <a:rPr lang="en-US" sz="2000" dirty="0" smtClean="0"/>
              <a:t>, </a:t>
            </a:r>
            <a:r>
              <a:rPr lang="en-US" sz="2000" dirty="0" err="1" smtClean="0"/>
              <a:t>Laube</a:t>
            </a:r>
            <a:r>
              <a:rPr lang="en-US" sz="2000" dirty="0" smtClean="0"/>
              <a:t>, </a:t>
            </a:r>
            <a:r>
              <a:rPr lang="en-US" sz="2000" dirty="0" err="1" smtClean="0"/>
              <a:t>Wolle</a:t>
            </a:r>
            <a:r>
              <a:rPr lang="en-US" sz="2000" dirty="0" smtClean="0"/>
              <a:t>, </a:t>
            </a:r>
            <a:r>
              <a:rPr lang="en-US" sz="2000" dirty="0" err="1" smtClean="0"/>
              <a:t>Speckmann</a:t>
            </a:r>
            <a:r>
              <a:rPr lang="en-US" sz="2000" dirty="0" smtClean="0"/>
              <a:t>, …. (2005- )]</a:t>
            </a:r>
            <a:endParaRPr lang="en-US" sz="2400" dirty="0" smtClean="0"/>
          </a:p>
          <a:p>
            <a:r>
              <a:rPr lang="en-US" sz="2400" dirty="0" smtClean="0"/>
              <a:t>Herds  </a:t>
            </a:r>
            <a:r>
              <a:rPr lang="en-US" sz="2000" dirty="0" smtClean="0"/>
              <a:t>[Huang, Chen, Dong (2008)]</a:t>
            </a:r>
            <a:endParaRPr lang="en-US" sz="2400" dirty="0" smtClean="0"/>
          </a:p>
          <a:p>
            <a:r>
              <a:rPr lang="en-US" sz="2400" dirty="0" smtClean="0"/>
              <a:t>Convoys  </a:t>
            </a:r>
            <a:r>
              <a:rPr lang="en-US" sz="2000" dirty="0" smtClean="0"/>
              <a:t>[</a:t>
            </a:r>
            <a:r>
              <a:rPr lang="en-US" sz="2000" dirty="0" err="1" smtClean="0"/>
              <a:t>Jeung</a:t>
            </a:r>
            <a:r>
              <a:rPr lang="en-US" sz="2000" dirty="0" smtClean="0"/>
              <a:t>, </a:t>
            </a:r>
            <a:r>
              <a:rPr lang="en-US" sz="2000" dirty="0" err="1" smtClean="0"/>
              <a:t>Yiu</a:t>
            </a:r>
            <a:r>
              <a:rPr lang="en-US" sz="2000" dirty="0" smtClean="0"/>
              <a:t>, Zhou, Jensen, Shen (2008); Aung, Tan (2010)]</a:t>
            </a:r>
            <a:endParaRPr lang="en-US" sz="2400" dirty="0" smtClean="0"/>
          </a:p>
          <a:p>
            <a:r>
              <a:rPr lang="en-US" sz="2400" dirty="0" smtClean="0"/>
              <a:t>Swarms  </a:t>
            </a:r>
            <a:r>
              <a:rPr lang="en-US" sz="2000" dirty="0" smtClean="0"/>
              <a:t>[Li, Ding, Han, Kays (2010)]</a:t>
            </a:r>
            <a:endParaRPr lang="en-US" sz="2400" dirty="0" smtClean="0"/>
          </a:p>
          <a:p>
            <a:r>
              <a:rPr lang="en-US" sz="2400" dirty="0" smtClean="0"/>
              <a:t>Moving groups/clusters  </a:t>
            </a:r>
            <a:r>
              <a:rPr lang="en-US" sz="2000" dirty="0" smtClean="0"/>
              <a:t>[</a:t>
            </a:r>
            <a:r>
              <a:rPr lang="en-US" sz="2000" dirty="0" err="1" smtClean="0"/>
              <a:t>Kalnis</a:t>
            </a:r>
            <a:r>
              <a:rPr lang="en-US" sz="2000" dirty="0" smtClean="0"/>
              <a:t>, </a:t>
            </a:r>
            <a:r>
              <a:rPr lang="en-US" sz="2000" dirty="0" err="1" smtClean="0"/>
              <a:t>Mamoulis</a:t>
            </a:r>
            <a:r>
              <a:rPr lang="en-US" sz="2000" dirty="0" smtClean="0"/>
              <a:t>, </a:t>
            </a:r>
            <a:r>
              <a:rPr lang="en-US" sz="2000" dirty="0" err="1" smtClean="0"/>
              <a:t>Bakiras</a:t>
            </a:r>
            <a:r>
              <a:rPr lang="en-US" sz="2000" dirty="0" smtClean="0"/>
              <a:t> (2005);  Wang, Lim, Hwang (2008); Li, Ding, Han, Kays (2010)]</a:t>
            </a:r>
            <a:endParaRPr lang="en-US" sz="2400" dirty="0" smtClean="0"/>
          </a:p>
        </p:txBody>
      </p:sp>
      <p:sp>
        <p:nvSpPr>
          <p:cNvPr id="4" name="Oval 3"/>
          <p:cNvSpPr/>
          <p:nvPr/>
        </p:nvSpPr>
        <p:spPr>
          <a:xfrm>
            <a:off x="1828800" y="51165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29000" y="49641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400" y="49641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62800" y="51165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81200" y="52689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5200" y="51165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38750" y="51165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50403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51165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51165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9600" y="50403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48400" y="50403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57400" y="51165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81400" y="50403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29200" y="51165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315200" y="51927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403" name="TextBox 19"/>
          <p:cNvSpPr txBox="1">
            <a:spLocks noChangeArrowheads="1"/>
          </p:cNvSpPr>
          <p:nvPr/>
        </p:nvSpPr>
        <p:spPr bwMode="auto">
          <a:xfrm>
            <a:off x="685800" y="52689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t=1</a:t>
            </a:r>
          </a:p>
        </p:txBody>
      </p:sp>
      <p:sp>
        <p:nvSpPr>
          <p:cNvPr id="16404" name="TextBox 20"/>
          <p:cNvSpPr txBox="1">
            <a:spLocks noChangeArrowheads="1"/>
          </p:cNvSpPr>
          <p:nvPr/>
        </p:nvSpPr>
        <p:spPr bwMode="auto">
          <a:xfrm>
            <a:off x="2590800" y="52689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t=3</a:t>
            </a:r>
          </a:p>
        </p:txBody>
      </p:sp>
      <p:sp>
        <p:nvSpPr>
          <p:cNvPr id="16405" name="TextBox 21"/>
          <p:cNvSpPr txBox="1">
            <a:spLocks noChangeArrowheads="1"/>
          </p:cNvSpPr>
          <p:nvPr/>
        </p:nvSpPr>
        <p:spPr bwMode="auto">
          <a:xfrm>
            <a:off x="4267200" y="51927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t=5</a:t>
            </a:r>
          </a:p>
        </p:txBody>
      </p:sp>
      <p:sp>
        <p:nvSpPr>
          <p:cNvPr id="16406" name="TextBox 22"/>
          <p:cNvSpPr txBox="1">
            <a:spLocks noChangeArrowheads="1"/>
          </p:cNvSpPr>
          <p:nvPr/>
        </p:nvSpPr>
        <p:spPr bwMode="auto">
          <a:xfrm>
            <a:off x="6096000" y="51927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t=7</a:t>
            </a:r>
          </a:p>
        </p:txBody>
      </p:sp>
      <p:sp>
        <p:nvSpPr>
          <p:cNvPr id="16407" name="TextBox 23"/>
          <p:cNvSpPr txBox="1">
            <a:spLocks noChangeArrowheads="1"/>
          </p:cNvSpPr>
          <p:nvPr/>
        </p:nvSpPr>
        <p:spPr bwMode="auto">
          <a:xfrm>
            <a:off x="1752600" y="47355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t=2</a:t>
            </a:r>
          </a:p>
        </p:txBody>
      </p:sp>
      <p:sp>
        <p:nvSpPr>
          <p:cNvPr id="16408" name="TextBox 24"/>
          <p:cNvSpPr txBox="1">
            <a:spLocks noChangeArrowheads="1"/>
          </p:cNvSpPr>
          <p:nvPr/>
        </p:nvSpPr>
        <p:spPr bwMode="auto">
          <a:xfrm>
            <a:off x="3429000" y="46593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t=4</a:t>
            </a:r>
          </a:p>
        </p:txBody>
      </p:sp>
      <p:sp>
        <p:nvSpPr>
          <p:cNvPr id="16409" name="TextBox 25"/>
          <p:cNvSpPr txBox="1">
            <a:spLocks noChangeArrowheads="1"/>
          </p:cNvSpPr>
          <p:nvPr/>
        </p:nvSpPr>
        <p:spPr bwMode="auto">
          <a:xfrm>
            <a:off x="5029200" y="46593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t=6</a:t>
            </a:r>
          </a:p>
        </p:txBody>
      </p:sp>
      <p:sp>
        <p:nvSpPr>
          <p:cNvPr id="16410" name="TextBox 26"/>
          <p:cNvSpPr txBox="1">
            <a:spLocks noChangeArrowheads="1"/>
          </p:cNvSpPr>
          <p:nvPr/>
        </p:nvSpPr>
        <p:spPr bwMode="auto">
          <a:xfrm>
            <a:off x="6934200" y="47355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23"/>
          <p:cNvSpPr/>
          <p:nvPr/>
        </p:nvSpPr>
        <p:spPr>
          <a:xfrm>
            <a:off x="1495425" y="5116513"/>
            <a:ext cx="6353175" cy="276225"/>
          </a:xfrm>
          <a:custGeom>
            <a:avLst/>
            <a:gdLst>
              <a:gd name="connsiteX0" fmla="*/ 0 w 6353175"/>
              <a:gd name="connsiteY0" fmla="*/ 276225 h 276225"/>
              <a:gd name="connsiteX1" fmla="*/ 638175 w 6353175"/>
              <a:gd name="connsiteY1" fmla="*/ 76200 h 276225"/>
              <a:gd name="connsiteX2" fmla="*/ 2162175 w 6353175"/>
              <a:gd name="connsiteY2" fmla="*/ 0 h 276225"/>
              <a:gd name="connsiteX3" fmla="*/ 3600450 w 6353175"/>
              <a:gd name="connsiteY3" fmla="*/ 76200 h 276225"/>
              <a:gd name="connsiteX4" fmla="*/ 5905500 w 6353175"/>
              <a:gd name="connsiteY4" fmla="*/ 152400 h 276225"/>
              <a:gd name="connsiteX5" fmla="*/ 6353175 w 6353175"/>
              <a:gd name="connsiteY5" fmla="*/ 21907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53175" h="276225">
                <a:moveTo>
                  <a:pt x="0" y="276225"/>
                </a:moveTo>
                <a:lnTo>
                  <a:pt x="638175" y="76200"/>
                </a:lnTo>
                <a:lnTo>
                  <a:pt x="2162175" y="0"/>
                </a:lnTo>
                <a:lnTo>
                  <a:pt x="3600450" y="76200"/>
                </a:lnTo>
                <a:lnTo>
                  <a:pt x="5905500" y="152400"/>
                </a:lnTo>
                <a:lnTo>
                  <a:pt x="6353175" y="219075"/>
                </a:lnTo>
              </a:path>
            </a:pathLst>
          </a:cu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1447800" y="5116513"/>
            <a:ext cx="6429375" cy="342900"/>
          </a:xfrm>
          <a:custGeom>
            <a:avLst/>
            <a:gdLst>
              <a:gd name="connsiteX0" fmla="*/ 0 w 6429375"/>
              <a:gd name="connsiteY0" fmla="*/ 342900 h 342900"/>
              <a:gd name="connsiteX1" fmla="*/ 600075 w 6429375"/>
              <a:gd name="connsiteY1" fmla="*/ 238125 h 342900"/>
              <a:gd name="connsiteX2" fmla="*/ 2133600 w 6429375"/>
              <a:gd name="connsiteY2" fmla="*/ 104775 h 342900"/>
              <a:gd name="connsiteX3" fmla="*/ 3886200 w 6429375"/>
              <a:gd name="connsiteY3" fmla="*/ 85725 h 342900"/>
              <a:gd name="connsiteX4" fmla="*/ 5943600 w 6429375"/>
              <a:gd name="connsiteY4" fmla="*/ 0 h 342900"/>
              <a:gd name="connsiteX5" fmla="*/ 6429375 w 6429375"/>
              <a:gd name="connsiteY5" fmla="*/ 66675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9375" h="342900">
                <a:moveTo>
                  <a:pt x="0" y="342900"/>
                </a:moveTo>
                <a:lnTo>
                  <a:pt x="600075" y="238125"/>
                </a:lnTo>
                <a:lnTo>
                  <a:pt x="2133600" y="104775"/>
                </a:lnTo>
                <a:lnTo>
                  <a:pt x="3886200" y="85725"/>
                </a:lnTo>
                <a:lnTo>
                  <a:pt x="5943600" y="0"/>
                </a:lnTo>
                <a:lnTo>
                  <a:pt x="6429375" y="66675"/>
                </a:lnTo>
              </a:path>
            </a:pathLst>
          </a:cu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1400175" y="5040313"/>
            <a:ext cx="6362700" cy="180975"/>
          </a:xfrm>
          <a:custGeom>
            <a:avLst/>
            <a:gdLst>
              <a:gd name="connsiteX0" fmla="*/ 0 w 6362700"/>
              <a:gd name="connsiteY0" fmla="*/ 123825 h 180975"/>
              <a:gd name="connsiteX1" fmla="*/ 504825 w 6362700"/>
              <a:gd name="connsiteY1" fmla="*/ 142875 h 180975"/>
              <a:gd name="connsiteX2" fmla="*/ 2105025 w 6362700"/>
              <a:gd name="connsiteY2" fmla="*/ 0 h 180975"/>
              <a:gd name="connsiteX3" fmla="*/ 3771900 w 6362700"/>
              <a:gd name="connsiteY3" fmla="*/ 9525 h 180975"/>
              <a:gd name="connsiteX4" fmla="*/ 5838825 w 6362700"/>
              <a:gd name="connsiteY4" fmla="*/ 152400 h 180975"/>
              <a:gd name="connsiteX5" fmla="*/ 6362700 w 6362700"/>
              <a:gd name="connsiteY5" fmla="*/ 180975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62700" h="180975">
                <a:moveTo>
                  <a:pt x="0" y="123825"/>
                </a:moveTo>
                <a:lnTo>
                  <a:pt x="504825" y="142875"/>
                </a:lnTo>
                <a:lnTo>
                  <a:pt x="2105025" y="0"/>
                </a:lnTo>
                <a:lnTo>
                  <a:pt x="3771900" y="9525"/>
                </a:lnTo>
                <a:lnTo>
                  <a:pt x="5838825" y="152400"/>
                </a:lnTo>
                <a:lnTo>
                  <a:pt x="6362700" y="180975"/>
                </a:lnTo>
              </a:path>
            </a:pathLst>
          </a:cu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985838" y="5114925"/>
            <a:ext cx="7029450" cy="153988"/>
          </a:xfrm>
          <a:custGeom>
            <a:avLst/>
            <a:gdLst>
              <a:gd name="connsiteX0" fmla="*/ 0 w 7030192"/>
              <a:gd name="connsiteY0" fmla="*/ 83127 h 154379"/>
              <a:gd name="connsiteX1" fmla="*/ 1828800 w 7030192"/>
              <a:gd name="connsiteY1" fmla="*/ 71252 h 154379"/>
              <a:gd name="connsiteX2" fmla="*/ 3503221 w 7030192"/>
              <a:gd name="connsiteY2" fmla="*/ 0 h 154379"/>
              <a:gd name="connsiteX3" fmla="*/ 5332021 w 7030192"/>
              <a:gd name="connsiteY3" fmla="*/ 11875 h 154379"/>
              <a:gd name="connsiteX4" fmla="*/ 7030192 w 7030192"/>
              <a:gd name="connsiteY4" fmla="*/ 154379 h 154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192" h="154379">
                <a:moveTo>
                  <a:pt x="0" y="83127"/>
                </a:moveTo>
                <a:lnTo>
                  <a:pt x="1828800" y="71252"/>
                </a:lnTo>
                <a:lnTo>
                  <a:pt x="3503221" y="0"/>
                </a:lnTo>
                <a:lnTo>
                  <a:pt x="5332021" y="11875"/>
                </a:lnTo>
                <a:lnTo>
                  <a:pt x="7030192" y="154379"/>
                </a:lnTo>
              </a:path>
            </a:pathLst>
          </a:cu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3048000"/>
          </a:xfrm>
        </p:spPr>
        <p:txBody>
          <a:bodyPr/>
          <a:lstStyle/>
          <a:p>
            <a:r>
              <a:rPr lang="en-US" sz="2400" dirty="0" smtClean="0"/>
              <a:t>Use whole trajectory (interpolated) instead of discrete time stamps only (as opposed to herds, swarms, convoys, …)</a:t>
            </a:r>
          </a:p>
          <a:p>
            <a:r>
              <a:rPr lang="en-US" sz="2400" dirty="0" smtClean="0"/>
              <a:t>Study the whole grouping structure with merging, splitting, … (as opposed to finding flocks)</a:t>
            </a:r>
          </a:p>
          <a:p>
            <a:r>
              <a:rPr lang="en-US" sz="2400" dirty="0" smtClean="0"/>
              <a:t>Use a mathematically clean model</a:t>
            </a:r>
          </a:p>
          <a:p>
            <a:r>
              <a:rPr lang="en-US" sz="2400" dirty="0" smtClean="0"/>
              <a:t>Complexity and efficiency analysis</a:t>
            </a:r>
          </a:p>
          <a:p>
            <a:r>
              <a:rPr lang="en-US" sz="2400" dirty="0" smtClean="0"/>
              <a:t>Implementation and testing for plausibility </a:t>
            </a:r>
          </a:p>
        </p:txBody>
      </p:sp>
      <p:sp>
        <p:nvSpPr>
          <p:cNvPr id="4" name="Oval 3"/>
          <p:cNvSpPr/>
          <p:nvPr/>
        </p:nvSpPr>
        <p:spPr>
          <a:xfrm>
            <a:off x="1828800" y="51165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29000" y="49641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05400" y="49641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162800" y="5116513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981200" y="52689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05200" y="51165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238750" y="51165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315200" y="5040313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4400" y="51165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743200" y="51165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419600" y="50403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248400" y="5040313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057400" y="51165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581400" y="50403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029200" y="51165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315200" y="5192713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431" name="TextBox 24"/>
          <p:cNvSpPr txBox="1">
            <a:spLocks noChangeArrowheads="1"/>
          </p:cNvSpPr>
          <p:nvPr/>
        </p:nvSpPr>
        <p:spPr bwMode="auto">
          <a:xfrm>
            <a:off x="685800" y="52689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t=1</a:t>
            </a:r>
          </a:p>
        </p:txBody>
      </p:sp>
      <p:sp>
        <p:nvSpPr>
          <p:cNvPr id="17432" name="TextBox 25"/>
          <p:cNvSpPr txBox="1">
            <a:spLocks noChangeArrowheads="1"/>
          </p:cNvSpPr>
          <p:nvPr/>
        </p:nvSpPr>
        <p:spPr bwMode="auto">
          <a:xfrm>
            <a:off x="2590800" y="52689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t=3</a:t>
            </a:r>
          </a:p>
        </p:txBody>
      </p:sp>
      <p:sp>
        <p:nvSpPr>
          <p:cNvPr id="17433" name="TextBox 26"/>
          <p:cNvSpPr txBox="1">
            <a:spLocks noChangeArrowheads="1"/>
          </p:cNvSpPr>
          <p:nvPr/>
        </p:nvSpPr>
        <p:spPr bwMode="auto">
          <a:xfrm>
            <a:off x="4267200" y="51927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t=5</a:t>
            </a:r>
          </a:p>
        </p:txBody>
      </p:sp>
      <p:sp>
        <p:nvSpPr>
          <p:cNvPr id="17434" name="TextBox 27"/>
          <p:cNvSpPr txBox="1">
            <a:spLocks noChangeArrowheads="1"/>
          </p:cNvSpPr>
          <p:nvPr/>
        </p:nvSpPr>
        <p:spPr bwMode="auto">
          <a:xfrm>
            <a:off x="6096000" y="51927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t=7</a:t>
            </a:r>
          </a:p>
        </p:txBody>
      </p:sp>
      <p:sp>
        <p:nvSpPr>
          <p:cNvPr id="17435" name="TextBox 28"/>
          <p:cNvSpPr txBox="1">
            <a:spLocks noChangeArrowheads="1"/>
          </p:cNvSpPr>
          <p:nvPr/>
        </p:nvSpPr>
        <p:spPr bwMode="auto">
          <a:xfrm>
            <a:off x="1752600" y="47355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t=2</a:t>
            </a:r>
          </a:p>
        </p:txBody>
      </p:sp>
      <p:sp>
        <p:nvSpPr>
          <p:cNvPr id="17436" name="TextBox 29"/>
          <p:cNvSpPr txBox="1">
            <a:spLocks noChangeArrowheads="1"/>
          </p:cNvSpPr>
          <p:nvPr/>
        </p:nvSpPr>
        <p:spPr bwMode="auto">
          <a:xfrm>
            <a:off x="3429000" y="46593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t=4</a:t>
            </a:r>
          </a:p>
        </p:txBody>
      </p:sp>
      <p:sp>
        <p:nvSpPr>
          <p:cNvPr id="17437" name="TextBox 30"/>
          <p:cNvSpPr txBox="1">
            <a:spLocks noChangeArrowheads="1"/>
          </p:cNvSpPr>
          <p:nvPr/>
        </p:nvSpPr>
        <p:spPr bwMode="auto">
          <a:xfrm>
            <a:off x="5029200" y="46593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t=6</a:t>
            </a:r>
          </a:p>
        </p:txBody>
      </p:sp>
      <p:sp>
        <p:nvSpPr>
          <p:cNvPr id="17438" name="TextBox 31"/>
          <p:cNvSpPr txBox="1">
            <a:spLocks noChangeArrowheads="1"/>
          </p:cNvSpPr>
          <p:nvPr/>
        </p:nvSpPr>
        <p:spPr bwMode="auto">
          <a:xfrm>
            <a:off x="6934200" y="4735513"/>
            <a:ext cx="4937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t=8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4" name="Oval 3"/>
          <p:cNvSpPr/>
          <p:nvPr/>
        </p:nvSpPr>
        <p:spPr>
          <a:xfrm flipH="1">
            <a:off x="1905000" y="38766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 flipH="1">
            <a:off x="1628775" y="396240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 flipH="1">
            <a:off x="1914525" y="41719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flipH="1">
            <a:off x="1676400" y="2124075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flipH="1">
            <a:off x="1828800" y="1895475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C 0.02136 0.0037 0.04271 0.00764 0.06459 0.02083 C 0.08646 0.03403 0.10834 0.05972 0.13125 0.07917 C 0.15417 0.09861 0.17622 0.11412 0.20209 0.1375 C 0.22795 0.16088 0.25799 0.19329 0.28646 0.21945 C 0.31493 0.2456 0.34254 0.26945 0.37292 0.29445 C 0.4033 0.31945 0.44115 0.34838 0.46875 0.36945 C 0.49636 0.39051 0.51736 0.40556 0.53855 0.42083 " pathEditMode="relative" ptsTypes="aaa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1319 -0.00208 0.02656 -0.00416 0.04166 -0.00139 C 0.05677 0.00139 0.06892 0.00394 0.09062 0.01667 C 0.11232 0.0294 0.15 0.05486 0.17187 0.075 C 0.19375 0.09514 0.20295 0.11806 0.22187 0.1375 C 0.24079 0.15695 0.26197 0.17431 0.28541 0.19167 C 0.30885 0.20903 0.33697 0.22709 0.3625 0.24167 C 0.38802 0.25625 0.41388 0.26482 0.43854 0.27917 C 0.46319 0.29352 0.49322 0.31528 0.51041 0.32778 C 0.52743 0.34028 0.53402 0.34723 0.54062 0.35417 " pathEditMode="relative" ptsTypes="aaaaa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2083 -0.01042 0.04166 -0.0206 0.0677 -0.03333 C 0.09375 -0.04607 0.13263 -0.06343 0.15625 -0.07639 C 0.17986 -0.08935 0.18663 -0.09352 0.20937 -0.11111 C 0.23211 -0.1287 0.26406 -0.16412 0.2927 -0.18195 C 0.32135 -0.19977 0.34774 -0.20579 0.38125 -0.21806 C 0.41475 -0.23033 0.46145 -0.24468 0.49357 -0.25556 C 0.52586 -0.26644 0.55486 -0.27708 0.57395 -0.28333 C 0.59305 -0.28958 0.60069 -0.29144 0.60833 -0.29306 " pathEditMode="relative" ptsTypes="aaaaaaa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 C 0.03004 -0.01065 0.06007 -0.02106 0.08646 -0.03194 C 0.11285 -0.04282 0.13681 -0.05602 0.15834 -0.06528 C 0.17986 -0.07454 0.19601 -0.07593 0.21563 -0.0875 C 0.23524 -0.09907 0.25573 -0.11921 0.27604 -0.13472 C 0.29636 -0.15023 0.31424 -0.16412 0.3375 -0.18056 C 0.36077 -0.19699 0.39584 -0.22037 0.41563 -0.23333 C 0.43542 -0.2463 0.43889 -0.25093 0.45625 -0.25833 C 0.47361 -0.26574 0.49393 -0.26991 0.51979 -0.27778 C 0.54566 -0.28565 0.57847 -0.2956 0.61146 -0.30556 " pathEditMode="relative" rAng="0" ptsTypes="aaaaaaaa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0" y="-15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44444E-6 C 0.01701 -0.00902 0.0342 -0.01782 0.05 -0.02777 C 0.0658 -0.03773 0.0776 -0.04976 0.09479 -0.05972 C 0.11198 -0.06967 0.13385 -0.07546 0.15312 -0.0875 C 0.17239 -0.09953 0.19166 -0.11875 0.21041 -0.13194 C 0.22916 -0.14513 0.24774 -0.15416 0.26562 -0.16666 C 0.2835 -0.17916 0.29791 -0.19305 0.31771 -0.20694 C 0.3375 -0.22083 0.36007 -0.23842 0.38437 -0.25 C 0.40868 -0.26157 0.44027 -0.26828 0.46354 -0.27638 C 0.4868 -0.28449 0.50312 -0.29143 0.52396 -0.29861 C 0.54479 -0.30578 0.56666 -0.31273 0.58854 -0.31944 " pathEditMode="relative" rAng="0" ptsTypes="aaaaaaaaa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00" y="-1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4" name="Oval 3"/>
          <p:cNvSpPr/>
          <p:nvPr/>
        </p:nvSpPr>
        <p:spPr>
          <a:xfrm flipH="1">
            <a:off x="1905000" y="3876675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 flipH="1">
            <a:off x="1628775" y="3962400"/>
            <a:ext cx="152400" cy="152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 flipH="1">
            <a:off x="1914525" y="417195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Oval 6"/>
          <p:cNvSpPr/>
          <p:nvPr/>
        </p:nvSpPr>
        <p:spPr>
          <a:xfrm flipH="1">
            <a:off x="1676400" y="2124075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 flipH="1">
            <a:off x="1828800" y="1895475"/>
            <a:ext cx="152400" cy="1524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C 0.02136 0.0037 0.04427 0.00139 0.06459 0.02083 C 0.0849 0.04028 0.09775 0.09468 0.12188 0.11667 C 0.14601 0.13866 0.17639 0.14259 0.20938 0.15278 C 0.24236 0.16296 0.28993 0.16435 0.3198 0.17778 C 0.34966 0.1912 0.36372 0.20139 0.38855 0.23333 C 0.41337 0.26528 0.44375 0.33819 0.46875 0.36944 C 0.49375 0.40069 0.51736 0.40556 0.53855 0.42083 " pathEditMode="relative" rAng="0" ptsTypes="aaaaaaaa">
                                      <p:cBhvr>
                                        <p:cTn id="6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900" y="210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0.01319 -0.00208 0.02656 -0.00416 0.04166 -0.00139 C 0.05677 0.00139 0.071 0.00209 0.09062 0.01667 C 0.11024 0.03125 0.1375 0.06598 0.15937 0.08611 C 0.18125 0.10625 0.2 0.12477 0.22187 0.1375 C 0.24375 0.15023 0.26354 0.15371 0.29062 0.1625 C 0.31771 0.1713 0.35955 0.17084 0.3842 0.19028 C 0.40885 0.20973 0.41753 0.25625 0.43854 0.27917 C 0.45937 0.30209 0.49323 0.31528 0.51041 0.32778 C 0.52743 0.34028 0.53402 0.34723 0.54062 0.35417 " pathEditMode="relative" rAng="0" ptsTypes="aaaaa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00" y="175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C 0.02083 -0.01042 0.04427 -0.0169 0.06771 -0.03333 C 0.09114 -0.04977 0.11701 -0.08565 0.14062 -0.09861 C 0.16423 -0.11158 0.18385 -0.10949 0.20937 -0.11111 C 0.23489 -0.11273 0.26805 -0.10972 0.29375 -0.10833 C 0.31944 -0.10695 0.33975 -0.09699 0.36354 -0.10278 C 0.38715 -0.10857 0.41475 -0.11759 0.43628 -0.14306 C 0.45816 -0.16852 0.47048 -0.23218 0.49357 -0.25556 C 0.51649 -0.27894 0.55486 -0.27708 0.57396 -0.28333 C 0.59305 -0.28958 0.60069 -0.29144 0.60833 -0.29306 " pathEditMode="relative" rAng="0" ptsTypes="aaaaaaaaaa"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00" y="-14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11111E-6 C 0.01458 -0.00347 0.05937 -0.00764 0.0875 -0.02083 C 0.11562 -0.03403 0.14757 -0.06343 0.16875 -0.07917 C 0.18993 -0.09491 0.19774 -0.10486 0.21458 -0.11528 C 0.23142 -0.1257 0.24757 -0.13889 0.26979 -0.14167 C 0.29201 -0.14445 0.32292 -0.13264 0.34792 -0.13195 C 0.37292 -0.13125 0.39826 -0.1257 0.41979 -0.1375 C 0.44132 -0.14931 0.46042 -0.1794 0.47708 -0.20278 C 0.49375 -0.22616 0.49739 -0.26065 0.51979 -0.27778 C 0.54219 -0.29491 0.57847 -0.2956 0.61146 -0.30556 " pathEditMode="relative" rAng="0" ptsTypes="aaaaaaaaaa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0" y="-153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0.01701 -0.00902 0.03455 -0.01273 0.05 -0.02777 C 0.06545 -0.04282 0.07552 -0.07314 0.09271 -0.09027 C 0.10989 -0.1074 0.13298 -0.12129 0.15312 -0.13055 C 0.17326 -0.13981 0.19375 -0.14259 0.21354 -0.14583 C 0.23333 -0.14907 0.2533 -0.15208 0.27187 -0.15 C 0.29045 -0.14791 0.30642 -0.13402 0.325 -0.13333 C 0.34357 -0.13263 0.36059 -0.12106 0.38333 -0.14583 C 0.40607 -0.1706 0.43802 -0.25648 0.46146 -0.28194 C 0.48489 -0.3074 0.50278 -0.29236 0.52396 -0.29861 C 0.54514 -0.30486 0.56667 -0.31273 0.58854 -0.31944 " pathEditMode="relative" rAng="0" ptsTypes="aaaaaaaaaaa">
                                      <p:cBhvr>
                                        <p:cTn id="14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00" y="-16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305800" cy="4343400"/>
          </a:xfrm>
        </p:spPr>
        <p:txBody>
          <a:bodyPr/>
          <a:lstStyle/>
          <a:p>
            <a:r>
              <a:rPr lang="en-US" sz="2400" dirty="0" smtClean="0"/>
              <a:t>Three criteria for a </a:t>
            </a:r>
            <a:r>
              <a:rPr lang="en-US" sz="2400" b="1" dirty="0" smtClean="0"/>
              <a:t>group</a:t>
            </a:r>
            <a:r>
              <a:rPr lang="en-US" sz="2400" dirty="0" smtClean="0"/>
              <a:t>:</a:t>
            </a:r>
          </a:p>
          <a:p>
            <a:pPr lvl="1"/>
            <a:r>
              <a:rPr lang="en-US" sz="2000" dirty="0" smtClean="0"/>
              <a:t>big enough (size </a:t>
            </a:r>
            <a:r>
              <a:rPr lang="en-US" sz="2000" b="1" i="1" dirty="0" smtClean="0"/>
              <a:t>m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close enough (inter-distance </a:t>
            </a:r>
            <a:r>
              <a:rPr lang="en-US" sz="2000" b="1" i="1" dirty="0" smtClean="0"/>
              <a:t>d</a:t>
            </a:r>
            <a:r>
              <a:rPr lang="en-US" sz="2000" dirty="0" smtClean="0"/>
              <a:t>)</a:t>
            </a:r>
          </a:p>
          <a:p>
            <a:pPr lvl="1"/>
            <a:r>
              <a:rPr lang="en-US" sz="2000" dirty="0" smtClean="0"/>
              <a:t>long enough (duration </a:t>
            </a:r>
            <a:r>
              <a:rPr lang="el-GR" sz="2000" b="1" i="1" dirty="0" smtClean="0"/>
              <a:t>δ</a:t>
            </a:r>
            <a:r>
              <a:rPr lang="en-US" sz="2000" dirty="0" smtClean="0"/>
              <a:t>)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Only </a:t>
            </a:r>
            <a:r>
              <a:rPr lang="en-US" sz="2400" i="1" dirty="0" smtClean="0"/>
              <a:t>maximal</a:t>
            </a:r>
            <a:r>
              <a:rPr lang="en-US" sz="2400" dirty="0" smtClean="0"/>
              <a:t> groups are relevant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000" dirty="0" smtClean="0"/>
              <a:t>Otherwise, assuming </a:t>
            </a:r>
            <a:r>
              <a:rPr lang="en-US" sz="2000" b="1" i="1" dirty="0" smtClean="0"/>
              <a:t>m</a:t>
            </a:r>
            <a:r>
              <a:rPr lang="en-US" sz="2000" dirty="0" smtClean="0"/>
              <a:t>=4, if 8 entities form a group during </a:t>
            </a:r>
            <a:r>
              <a:rPr lang="el-GR" sz="2000" b="1" i="1" dirty="0" smtClean="0"/>
              <a:t>δ</a:t>
            </a:r>
            <a:r>
              <a:rPr lang="en-US" sz="2000" b="1" i="1" dirty="0" smtClean="0"/>
              <a:t> </a:t>
            </a:r>
            <a:r>
              <a:rPr lang="en-US" sz="2000" dirty="0" smtClean="0"/>
              <a:t>(or longer), then also all 162 subgroups of size at least 4 during that same time interval</a:t>
            </a:r>
            <a:br>
              <a:rPr lang="en-US" sz="2000" dirty="0" smtClean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400" dirty="0" smtClean="0"/>
              <a:t>(maximal in group size, starting time or ending time)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>
          <a:xfrm>
            <a:off x="552450" y="1600200"/>
            <a:ext cx="7753350" cy="1371600"/>
          </a:xfrm>
        </p:spPr>
        <p:txBody>
          <a:bodyPr/>
          <a:lstStyle/>
          <a:p>
            <a:r>
              <a:rPr lang="en-US" sz="2400" dirty="0" smtClean="0"/>
              <a:t>Trace the connected components of moving disks </a:t>
            </a:r>
            <a:br>
              <a:rPr lang="en-US" sz="2400" dirty="0" smtClean="0"/>
            </a:br>
            <a:r>
              <a:rPr lang="en-US" sz="2400" dirty="0" smtClean="0"/>
              <a:t>whose radius is half the specified inter-distance, </a:t>
            </a:r>
            <a:r>
              <a:rPr lang="en-US" sz="2400" b="1" i="1" dirty="0" smtClean="0"/>
              <a:t>d</a:t>
            </a:r>
            <a:r>
              <a:rPr lang="en-US" sz="2400" dirty="0" smtClean="0"/>
              <a:t>/2</a:t>
            </a:r>
          </a:p>
        </p:txBody>
      </p:sp>
      <p:sp>
        <p:nvSpPr>
          <p:cNvPr id="10" name="Oval 9"/>
          <p:cNvSpPr/>
          <p:nvPr/>
        </p:nvSpPr>
        <p:spPr>
          <a:xfrm>
            <a:off x="2057400" y="4114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24200" y="4876800"/>
            <a:ext cx="152400" cy="152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752600" y="3581400"/>
            <a:ext cx="152400" cy="152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81800" y="5562600"/>
            <a:ext cx="152400" cy="152400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>
            <a:off x="1143000" y="2514600"/>
            <a:ext cx="0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43000" y="2438400"/>
            <a:ext cx="0" cy="3048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43000" y="2590800"/>
            <a:ext cx="61722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315200" y="2514600"/>
            <a:ext cx="0" cy="152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TextBox 20"/>
          <p:cNvSpPr txBox="1">
            <a:spLocks noChangeArrowheads="1"/>
          </p:cNvSpPr>
          <p:nvPr/>
        </p:nvSpPr>
        <p:spPr bwMode="auto">
          <a:xfrm>
            <a:off x="990600" y="2667000"/>
            <a:ext cx="3016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0</a:t>
            </a:r>
          </a:p>
        </p:txBody>
      </p: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603375" y="2514600"/>
            <a:ext cx="4645025" cy="522288"/>
            <a:chOff x="1603314" y="2514600"/>
            <a:chExt cx="4645086" cy="52173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752541" y="2514600"/>
              <a:ext cx="0" cy="152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657566" y="2514600"/>
              <a:ext cx="0" cy="152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267174" y="2514600"/>
              <a:ext cx="0" cy="152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095998" y="2514600"/>
              <a:ext cx="0" cy="15223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47" name="TextBox 21"/>
            <p:cNvSpPr txBox="1">
              <a:spLocks noChangeArrowheads="1"/>
            </p:cNvSpPr>
            <p:nvPr/>
          </p:nvSpPr>
          <p:spPr bwMode="auto">
            <a:xfrm>
              <a:off x="1603314" y="2667000"/>
              <a:ext cx="3016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1</a:t>
              </a:r>
            </a:p>
          </p:txBody>
        </p:sp>
        <p:sp>
          <p:nvSpPr>
            <p:cNvPr id="22548" name="TextBox 22"/>
            <p:cNvSpPr txBox="1">
              <a:spLocks noChangeArrowheads="1"/>
            </p:cNvSpPr>
            <p:nvPr/>
          </p:nvSpPr>
          <p:spPr bwMode="auto">
            <a:xfrm>
              <a:off x="3508314" y="2667000"/>
              <a:ext cx="3016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4</a:t>
              </a:r>
            </a:p>
          </p:txBody>
        </p:sp>
        <p:sp>
          <p:nvSpPr>
            <p:cNvPr id="22549" name="TextBox 23"/>
            <p:cNvSpPr txBox="1">
              <a:spLocks noChangeArrowheads="1"/>
            </p:cNvSpPr>
            <p:nvPr/>
          </p:nvSpPr>
          <p:spPr bwMode="auto">
            <a:xfrm>
              <a:off x="4117914" y="2667000"/>
              <a:ext cx="3016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5</a:t>
              </a:r>
            </a:p>
          </p:txBody>
        </p:sp>
        <p:sp>
          <p:nvSpPr>
            <p:cNvPr id="22550" name="TextBox 24"/>
            <p:cNvSpPr txBox="1">
              <a:spLocks noChangeArrowheads="1"/>
            </p:cNvSpPr>
            <p:nvPr/>
          </p:nvSpPr>
          <p:spPr bwMode="auto">
            <a:xfrm>
              <a:off x="5946714" y="2667000"/>
              <a:ext cx="30168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>
                  <a:latin typeface="Calibri" pitchFamily="34" charset="0"/>
                </a:rPr>
                <a:t>8</a:t>
              </a:r>
            </a:p>
          </p:txBody>
        </p:sp>
      </p:grpSp>
      <p:sp>
        <p:nvSpPr>
          <p:cNvPr id="22535" name="TextBox 25"/>
          <p:cNvSpPr txBox="1">
            <a:spLocks noChangeArrowheads="1"/>
          </p:cNvSpPr>
          <p:nvPr/>
        </p:nvSpPr>
        <p:spPr bwMode="auto">
          <a:xfrm>
            <a:off x="7086600" y="2667000"/>
            <a:ext cx="4191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Calibri" pitchFamily="34" charset="0"/>
              </a:rPr>
              <a:t>10</a:t>
            </a:r>
          </a:p>
        </p:txBody>
      </p:sp>
      <p:sp>
        <p:nvSpPr>
          <p:cNvPr id="22536" name="TextBox 26"/>
          <p:cNvSpPr txBox="1">
            <a:spLocks noChangeArrowheads="1"/>
          </p:cNvSpPr>
          <p:nvPr/>
        </p:nvSpPr>
        <p:spPr bwMode="auto">
          <a:xfrm>
            <a:off x="7467600" y="2362200"/>
            <a:ext cx="6635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time</a:t>
            </a:r>
          </a:p>
        </p:txBody>
      </p:sp>
      <p:sp>
        <p:nvSpPr>
          <p:cNvPr id="22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22538" name="Content Placeholder 2"/>
          <p:cNvSpPr>
            <a:spLocks noGrp="1"/>
          </p:cNvSpPr>
          <p:nvPr>
            <p:ph idx="1"/>
          </p:nvPr>
        </p:nvSpPr>
        <p:spPr>
          <a:xfrm>
            <a:off x="552450" y="1600200"/>
            <a:ext cx="7296150" cy="1371600"/>
          </a:xfrm>
        </p:spPr>
        <p:txBody>
          <a:bodyPr/>
          <a:lstStyle/>
          <a:p>
            <a:r>
              <a:rPr lang="en-US" sz="2400" dirty="0" smtClean="0"/>
              <a:t>Trace the connected components of moving disks whose radius is half the specified inter-distance, </a:t>
            </a:r>
            <a:r>
              <a:rPr lang="en-US" sz="2400" b="1" i="1" dirty="0" smtClean="0"/>
              <a:t>d</a:t>
            </a:r>
            <a:r>
              <a:rPr lang="en-US" sz="2400" dirty="0" smtClean="0"/>
              <a:t>/2</a:t>
            </a:r>
          </a:p>
        </p:txBody>
      </p:sp>
      <p:sp>
        <p:nvSpPr>
          <p:cNvPr id="6" name="Oval 5"/>
          <p:cNvSpPr/>
          <p:nvPr/>
        </p:nvSpPr>
        <p:spPr>
          <a:xfrm>
            <a:off x="1676400" y="373380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371600" y="3200400"/>
            <a:ext cx="914400" cy="9144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67000" y="4495800"/>
            <a:ext cx="914400" cy="91440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400800" y="5181600"/>
            <a:ext cx="914400" cy="914400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C 0.01059 -0.00833 0.04653 -0.03009 0.0632 -0.04977 C 0.07986 -0.06944 0.08316 -0.10278 0.10035 -0.11805 C 0.11754 -0.13333 0.14497 -0.14676 0.16667 -0.14167 C 0.18837 -0.13657 0.20938 -0.10116 0.23021 -0.0875 C 0.25105 -0.07384 0.26684 -0.06042 0.29167 -0.05972 C 0.3165 -0.05903 0.3448 -0.06643 0.37917 -0.08333 C 0.41355 -0.10023 0.45851 -0.15856 0.49792 -0.16111 C 0.53733 -0.16366 0.59202 -0.13449 0.61563 -0.09861 C 0.63924 -0.06273 0.65486 0.01273 0.63959 0.05417 C 0.62431 0.0956 0.55625 0.12153 0.52396 0.15 C 0.49167 0.17847 0.46424 0.19259 0.44584 0.225 C 0.42743 0.25741 0.42118 0.31736 0.41355 0.34445 C 0.40591 0.37153 0.40295 0.3794 0.4 0.3875 " pathEditMode="relative" rAng="0" ptsTypes="aaaaaaaaaaaa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00" y="11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C 0.01823 -0.00532 0.03646 -0.01041 0.05313 -0.02639 C 0.06979 -0.04236 0.07292 -0.08402 0.1 -0.09583 C 0.12708 -0.10764 0.18542 -0.10602 0.21563 -0.09722 C 0.24583 -0.08842 0.25938 -0.05694 0.28125 -0.04305 C 0.30313 -0.02916 0.32743 -0.03055 0.34653 -0.01389 C 0.36563 0.00278 0.38681 0.03287 0.39531 0.05741 C 0.40382 0.08195 0.40556 0.11042 0.39774 0.13334 C 0.38993 0.15625 0.36944 0.17986 0.34792 0.19445 C 0.32639 0.20903 0.28924 0.20463 0.26875 0.22084 C 0.24826 0.23704 0.23872 0.26644 0.22448 0.29144 C 0.21024 0.31644 0.20833 0.35695 0.18368 0.37061 C 0.15903 0.38426 0.11406 0.38172 0.07674 0.37361 C 0.03941 0.36551 -0.01615 0.33311 -0.04062 0.32246 " pathEditMode="relative" rAng="0" ptsTypes="aaaaaaaaaaaaaa">
                                      <p:cBhvr>
                                        <p:cTn id="8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0" y="1380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0052 -0.01296 -0.00469 -0.05324 -0.00347 -0.07731 C -0.00226 -0.10139 0.00035 -0.12523 0.00694 -0.14398 C 0.01354 -0.16273 0.01927 -0.17801 0.03646 -0.19028 C 0.05365 -0.20254 0.08837 -0.20879 0.11042 -0.21828 C 0.13247 -0.22778 0.14722 -0.24514 0.16875 -0.24722 C 0.19028 -0.2493 0.21406 -0.2375 0.23958 -0.23055 C 0.2651 -0.22361 0.29896 -0.20532 0.32188 -0.20555 C 0.34479 -0.20578 0.35781 -0.21759 0.37708 -0.23194 C 0.39635 -0.24629 0.41372 -0.2794 0.4375 -0.29166 C 0.46128 -0.30393 0.49566 -0.3044 0.51979 -0.30555 C 0.54392 -0.30671 0.56736 -0.31412 0.58229 -0.29861 C 0.59722 -0.2831 0.60521 -0.23935 0.60938 -0.2125 C 0.61354 -0.18565 0.60625 -0.16944 0.60729 -0.1375 C 0.60833 -0.10555 0.61198 -0.06319 0.61563 -0.02083 " pathEditMode="relative" rAng="0" ptsTypes="aaaaaaaaaaaaaaa">
                                      <p:cBhvr>
                                        <p:cTn id="10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00" y="-157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5.55556E-6 C -0.01406 0.0169 -0.02812 0.03403 -0.03976 0.04445 C -0.05122 0.05487 -0.05399 0.05788 -0.06892 0.06251 C -0.08385 0.06714 -0.10608 0.07015 -0.12934 0.07223 C -0.1526 0.07431 -0.18663 0.07015 -0.20833 0.07501 C -0.23021 0.07987 -0.24271 0.09399 -0.26042 0.1014 C -0.27812 0.1088 -0.29497 0.11621 -0.31458 0.11945 C -0.3342 0.12269 -0.34774 0.122 -0.37812 0.12084 C -0.40868 0.11968 -0.45174 0.12431 -0.49687 0.11251 C -0.54201 0.1007 -0.59549 0.07524 -0.64896 0.05001 " pathEditMode="relative" ptsTypes="aaaaaaaaaA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675 2.22222E-6 " pathEditMode="relative" ptsTypes="AA">
                                      <p:cBhvr>
                                        <p:cTn id="14" dur="5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Grouping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229600" cy="4800600"/>
          </a:xfrm>
        </p:spPr>
        <p:txBody>
          <a:bodyPr/>
          <a:lstStyle/>
          <a:p>
            <a:r>
              <a:rPr lang="en-US" sz="2400" smtClean="0"/>
              <a:t>Maximal groups (</a:t>
            </a:r>
            <a:r>
              <a:rPr lang="en-US" sz="2400" b="1" i="1" smtClean="0"/>
              <a:t>m</a:t>
            </a:r>
            <a:r>
              <a:rPr lang="en-US" sz="2400" smtClean="0"/>
              <a:t>=2, </a:t>
            </a:r>
            <a:r>
              <a:rPr lang="el-GR" sz="2400" b="1" i="1" smtClean="0"/>
              <a:t>δ </a:t>
            </a:r>
            <a:r>
              <a:rPr lang="en-US" sz="2400" smtClean="0"/>
              <a:t>=3):</a:t>
            </a:r>
          </a:p>
          <a:p>
            <a:pPr lvl="1"/>
            <a:r>
              <a:rPr lang="en-US" sz="2000" smtClean="0"/>
              <a:t>{ green, blue }: 		[0-4]</a:t>
            </a:r>
          </a:p>
          <a:p>
            <a:pPr lvl="1"/>
            <a:r>
              <a:rPr lang="en-US" sz="2000" smtClean="0"/>
              <a:t>{ green, blue, red }: 	[1-4]</a:t>
            </a:r>
          </a:p>
          <a:p>
            <a:pPr lvl="1"/>
            <a:r>
              <a:rPr lang="en-US" sz="2000" smtClean="0"/>
              <a:t>{ blue, red}: 		[1-5]</a:t>
            </a:r>
          </a:p>
          <a:p>
            <a:pPr lvl="1"/>
            <a:r>
              <a:rPr lang="en-US" sz="2000" smtClean="0"/>
              <a:t>{ green, purple }: 		[8-10]</a:t>
            </a:r>
            <a:br>
              <a:rPr lang="en-US" sz="2000" smtClean="0"/>
            </a:br>
            <a:endParaRPr lang="en-US" sz="2000" smtClean="0"/>
          </a:p>
          <a:p>
            <a:r>
              <a:rPr lang="en-US" sz="2400" smtClean="0"/>
              <a:t>Maximal groups (</a:t>
            </a:r>
            <a:r>
              <a:rPr lang="en-US" sz="2400" b="1" i="1" smtClean="0"/>
              <a:t>m</a:t>
            </a:r>
            <a:r>
              <a:rPr lang="en-US" sz="2400" smtClean="0"/>
              <a:t>=3, </a:t>
            </a:r>
            <a:r>
              <a:rPr lang="el-GR" sz="2400" b="1" i="1" smtClean="0"/>
              <a:t>δ </a:t>
            </a:r>
            <a:r>
              <a:rPr lang="en-US" sz="2400" smtClean="0"/>
              <a:t>=3):</a:t>
            </a:r>
          </a:p>
          <a:p>
            <a:pPr lvl="1"/>
            <a:r>
              <a:rPr lang="en-US" sz="2000" smtClean="0"/>
              <a:t>{ green, blue, red }: 	[1-4]</a:t>
            </a:r>
            <a:br>
              <a:rPr lang="en-US" sz="2000" smtClean="0"/>
            </a:br>
            <a:endParaRPr lang="en-US" sz="2000" smtClean="0"/>
          </a:p>
          <a:p>
            <a:r>
              <a:rPr lang="en-US" sz="2400" smtClean="0"/>
              <a:t>Maximal groups (</a:t>
            </a:r>
            <a:r>
              <a:rPr lang="en-US" sz="2400" b="1" i="1" smtClean="0"/>
              <a:t>m</a:t>
            </a:r>
            <a:r>
              <a:rPr lang="en-US" sz="2400" smtClean="0"/>
              <a:t>=2, </a:t>
            </a:r>
            <a:r>
              <a:rPr lang="el-GR" sz="2400" b="1" i="1" smtClean="0"/>
              <a:t>δ </a:t>
            </a:r>
            <a:r>
              <a:rPr lang="en-US" sz="2400" smtClean="0"/>
              <a:t>=4):</a:t>
            </a:r>
          </a:p>
          <a:p>
            <a:pPr lvl="1"/>
            <a:r>
              <a:rPr lang="en-US" sz="2000" smtClean="0"/>
              <a:t>{ green, blue }: 		[0-4]</a:t>
            </a:r>
          </a:p>
          <a:p>
            <a:pPr lvl="1"/>
            <a:r>
              <a:rPr lang="en-US" sz="2000" smtClean="0"/>
              <a:t>{ blue, red}: 		[1-5]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2"/>
          <a:srcRect l="5969" t="12009" r="6354" b="6252"/>
          <a:stretch>
            <a:fillRect/>
          </a:stretch>
        </p:blipFill>
        <p:spPr bwMode="auto">
          <a:xfrm>
            <a:off x="0" y="231775"/>
            <a:ext cx="9144000" cy="532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3"/>
          <p:cNvPicPr>
            <a:picLocks noChangeAspect="1" noChangeArrowheads="1"/>
          </p:cNvPicPr>
          <p:nvPr/>
        </p:nvPicPr>
        <p:blipFill>
          <a:blip r:embed="rId3"/>
          <a:srcRect l="2837" t="70435" r="1727" b="18239"/>
          <a:stretch>
            <a:fillRect/>
          </a:stretch>
        </p:blipFill>
        <p:spPr bwMode="auto">
          <a:xfrm>
            <a:off x="355600" y="5513388"/>
            <a:ext cx="8556625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79" name="TextBox 5"/>
          <p:cNvSpPr txBox="1">
            <a:spLocks noChangeArrowheads="1"/>
          </p:cNvSpPr>
          <p:nvPr/>
        </p:nvSpPr>
        <p:spPr bwMode="auto">
          <a:xfrm>
            <a:off x="2971800" y="228600"/>
            <a:ext cx="29956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Calibri" pitchFamily="34" charset="0"/>
              </a:rPr>
              <a:t>minimum group size 3</a:t>
            </a:r>
          </a:p>
        </p:txBody>
      </p:sp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2592388" y="4800600"/>
            <a:ext cx="396081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Calibri" pitchFamily="34" charset="0"/>
              </a:rPr>
              <a:t>For illustration:  </a:t>
            </a:r>
            <a:r>
              <a:rPr lang="en-US" sz="2000" b="1" i="1">
                <a:latin typeface="Calibri" pitchFamily="34" charset="0"/>
              </a:rPr>
              <a:t>x</a:t>
            </a:r>
            <a:r>
              <a:rPr lang="en-US" sz="2000">
                <a:latin typeface="Calibri" pitchFamily="34" charset="0"/>
              </a:rPr>
              <a:t>-coordinate is time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/>
          <a:srcRect l="4286" t="10191" r="5714" b="4668"/>
          <a:stretch>
            <a:fillRect/>
          </a:stretch>
        </p:blipFill>
        <p:spPr bwMode="auto">
          <a:xfrm>
            <a:off x="0" y="560061"/>
            <a:ext cx="9144000" cy="5407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400" dirty="0">
            <a:latin typeface="+mn-lt"/>
            <a:sym typeface="Wingdings" pitchFamily="2" charset="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18863</TotalTime>
  <Words>2807</Words>
  <Application>Microsoft Office PowerPoint</Application>
  <PresentationFormat>On-screen Show (4:3)</PresentationFormat>
  <Paragraphs>524</Paragraphs>
  <Slides>110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9" baseType="lpstr">
      <vt:lpstr>Arial Unicode MS</vt:lpstr>
      <vt:lpstr>Arial</vt:lpstr>
      <vt:lpstr>Calibri</vt:lpstr>
      <vt:lpstr>Symbol</vt:lpstr>
      <vt:lpstr>Times New Roman</vt:lpstr>
      <vt:lpstr>Verdana</vt:lpstr>
      <vt:lpstr>Wingdings</vt:lpstr>
      <vt:lpstr>Office Theme</vt:lpstr>
      <vt:lpstr>Microsoft Equation 3.0</vt:lpstr>
      <vt:lpstr>PowerPoint Presentation</vt:lpstr>
      <vt:lpstr>PowerPoint Presentation</vt:lpstr>
      <vt:lpstr>PowerPoint Presentation</vt:lpstr>
      <vt:lpstr>Trajectory Data: Analysis and Patterns</vt:lpstr>
      <vt:lpstr>Algorithms Operate on Data</vt:lpstr>
      <vt:lpstr>Trajectories</vt:lpstr>
      <vt:lpstr>Trajectories</vt:lpstr>
      <vt:lpstr>Trajectories</vt:lpstr>
      <vt:lpstr>Tracking Vehicles</vt:lpstr>
      <vt:lpstr>Tracking Animals</vt:lpstr>
      <vt:lpstr>Tracked Turtle</vt:lpstr>
      <vt:lpstr>Tracking Insects</vt:lpstr>
      <vt:lpstr>Tracking People</vt:lpstr>
      <vt:lpstr>Tracking Sports Players</vt:lpstr>
      <vt:lpstr>Tracking Sports Players</vt:lpstr>
      <vt:lpstr>Tracking Hurricanes</vt:lpstr>
      <vt:lpstr>Tracking Technology</vt:lpstr>
      <vt:lpstr>Tracking Technology</vt:lpstr>
      <vt:lpstr>Tracking Technology</vt:lpstr>
      <vt:lpstr>Trajectory Data</vt:lpstr>
      <vt:lpstr>Trajectory Data</vt:lpstr>
      <vt:lpstr>Trajectory Data Analysis</vt:lpstr>
      <vt:lpstr>Trajectory Data Analysis</vt:lpstr>
      <vt:lpstr>Trajectory Data Analysis</vt:lpstr>
      <vt:lpstr>Trajectory Data Analysis</vt:lpstr>
      <vt:lpstr>PowerPoint Presentation</vt:lpstr>
      <vt:lpstr>Trajectory Analysis</vt:lpstr>
      <vt:lpstr>Segmentation</vt:lpstr>
      <vt:lpstr>Segmentation</vt:lpstr>
      <vt:lpstr>Segmentation in other Areas</vt:lpstr>
      <vt:lpstr>Segmentation in other Areas</vt:lpstr>
      <vt:lpstr>Segmentation</vt:lpstr>
      <vt:lpstr>Why Segmentation?</vt:lpstr>
      <vt:lpstr>Why Segmentation?</vt:lpstr>
      <vt:lpstr>Segmentation</vt:lpstr>
      <vt:lpstr>Segmentation: heading</vt:lpstr>
      <vt:lpstr>Segmentation: heading</vt:lpstr>
      <vt:lpstr>Segmentation: heading</vt:lpstr>
      <vt:lpstr>Segmentation: heading</vt:lpstr>
      <vt:lpstr>Segmentation: heading</vt:lpstr>
      <vt:lpstr>Segmentation: heading</vt:lpstr>
      <vt:lpstr>Segmentation: heading</vt:lpstr>
      <vt:lpstr>Segmentation: heading</vt:lpstr>
      <vt:lpstr>Segmentation: heading</vt:lpstr>
      <vt:lpstr>Segmentation: speed</vt:lpstr>
      <vt:lpstr>Segmentation: speed</vt:lpstr>
      <vt:lpstr>Segmentation: conjunction</vt:lpstr>
      <vt:lpstr>Segmentation: heading and speed</vt:lpstr>
      <vt:lpstr>Segmentation: heading and speed</vt:lpstr>
      <vt:lpstr>Segmentation</vt:lpstr>
      <vt:lpstr>Segmentation: location</vt:lpstr>
      <vt:lpstr>Segmentation: attributes</vt:lpstr>
      <vt:lpstr>Segmentation: framework</vt:lpstr>
      <vt:lpstr>Segmentation: framework</vt:lpstr>
      <vt:lpstr>Segmentation: monotonicity</vt:lpstr>
      <vt:lpstr>Segmentation: monotonicity</vt:lpstr>
      <vt:lpstr>Segmentation: Algorithm</vt:lpstr>
      <vt:lpstr>Migrating geese</vt:lpstr>
      <vt:lpstr>Migrating geese</vt:lpstr>
      <vt:lpstr>PowerPoint Presentation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Non-monotone Segmentation</vt:lpstr>
      <vt:lpstr>PowerPoint Presentation</vt:lpstr>
      <vt:lpstr>Similarity of trajectories</vt:lpstr>
      <vt:lpstr>Similarity of trajectories</vt:lpstr>
      <vt:lpstr>Similarity of trajectories</vt:lpstr>
      <vt:lpstr>PowerPoint Presentation</vt:lpstr>
      <vt:lpstr>Similarity of trajectories</vt:lpstr>
      <vt:lpstr>Similarity of trajectories</vt:lpstr>
      <vt:lpstr>Why sub-trajectory similarity?</vt:lpstr>
      <vt:lpstr>Similarity of sub-trajectories</vt:lpstr>
      <vt:lpstr>Similarity of sub-trajectories</vt:lpstr>
      <vt:lpstr>Average time-aware distance</vt:lpstr>
      <vt:lpstr>Subtrajectory similarity</vt:lpstr>
      <vt:lpstr>Subtrajectory similarity</vt:lpstr>
      <vt:lpstr>Subtrajectory similarity</vt:lpstr>
      <vt:lpstr>Trajectory similarity and clustering</vt:lpstr>
      <vt:lpstr>PowerPoint Presentation</vt:lpstr>
      <vt:lpstr>Grouping Structure</vt:lpstr>
      <vt:lpstr>Previous Work</vt:lpstr>
      <vt:lpstr>The Results</vt:lpstr>
      <vt:lpstr>Grouping</vt:lpstr>
      <vt:lpstr>Grouping</vt:lpstr>
      <vt:lpstr>Grouping</vt:lpstr>
      <vt:lpstr>Grouping</vt:lpstr>
      <vt:lpstr>Grouping</vt:lpstr>
      <vt:lpstr>Grouping</vt:lpstr>
      <vt:lpstr>PowerPoint Presentation</vt:lpstr>
      <vt:lpstr>PowerPoint Presentation</vt:lpstr>
      <vt:lpstr>Grouping Structure</vt:lpstr>
      <vt:lpstr>Grouping Structure</vt:lpstr>
      <vt:lpstr>Grouping Structure</vt:lpstr>
      <vt:lpstr>Computing the Grouping Structure</vt:lpstr>
      <vt:lpstr>Computing the Maximal Groups</vt:lpstr>
      <vt:lpstr>Computing the Maximal Groups</vt:lpstr>
      <vt:lpstr>Computing the Maximal Groups</vt:lpstr>
      <vt:lpstr>Computing the Maximal Groups</vt:lpstr>
      <vt:lpstr>The Grouping Structure</vt:lpstr>
      <vt:lpstr>Grouping in Environments</vt:lpstr>
      <vt:lpstr>Research Trends</vt:lpstr>
    </vt:vector>
  </TitlesOfParts>
  <Company>UU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the Trajectory  Grouping Structure</dc:title>
  <dc:creator>kreve101</dc:creator>
  <cp:lastModifiedBy>Marc van Kreveld</cp:lastModifiedBy>
  <cp:revision>309</cp:revision>
  <dcterms:created xsi:type="dcterms:W3CDTF">2012-10-04T08:12:04Z</dcterms:created>
  <dcterms:modified xsi:type="dcterms:W3CDTF">2016-01-12T19:25:04Z</dcterms:modified>
</cp:coreProperties>
</file>